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655" r:id="rId2"/>
  </p:sldMasterIdLst>
  <p:notesMasterIdLst>
    <p:notesMasterId r:id="rId85"/>
  </p:notesMasterIdLst>
  <p:sldIdLst>
    <p:sldId id="301" r:id="rId3"/>
    <p:sldId id="263" r:id="rId4"/>
    <p:sldId id="264" r:id="rId5"/>
    <p:sldId id="265" r:id="rId6"/>
    <p:sldId id="314" r:id="rId7"/>
    <p:sldId id="380" r:id="rId8"/>
    <p:sldId id="266" r:id="rId9"/>
    <p:sldId id="340" r:id="rId10"/>
    <p:sldId id="315" r:id="rId11"/>
    <p:sldId id="341" r:id="rId12"/>
    <p:sldId id="342" r:id="rId13"/>
    <p:sldId id="343" r:id="rId14"/>
    <p:sldId id="302" r:id="rId15"/>
    <p:sldId id="381" r:id="rId16"/>
    <p:sldId id="344" r:id="rId17"/>
    <p:sldId id="345" r:id="rId18"/>
    <p:sldId id="374" r:id="rId19"/>
    <p:sldId id="269" r:id="rId20"/>
    <p:sldId id="316" r:id="rId21"/>
    <p:sldId id="335" r:id="rId22"/>
    <p:sldId id="346" r:id="rId23"/>
    <p:sldId id="382" r:id="rId24"/>
    <p:sldId id="375" r:id="rId25"/>
    <p:sldId id="395" r:id="rId26"/>
    <p:sldId id="349" r:id="rId27"/>
    <p:sldId id="350" r:id="rId28"/>
    <p:sldId id="391" r:id="rId29"/>
    <p:sldId id="383" r:id="rId30"/>
    <p:sldId id="351" r:id="rId31"/>
    <p:sldId id="392" r:id="rId32"/>
    <p:sldId id="384" r:id="rId33"/>
    <p:sldId id="304" r:id="rId34"/>
    <p:sldId id="393" r:id="rId35"/>
    <p:sldId id="305" r:id="rId36"/>
    <p:sldId id="376" r:id="rId37"/>
    <p:sldId id="354" r:id="rId38"/>
    <p:sldId id="377" r:id="rId39"/>
    <p:sldId id="339" r:id="rId40"/>
    <p:sldId id="356" r:id="rId41"/>
    <p:sldId id="357" r:id="rId42"/>
    <p:sldId id="396" r:id="rId43"/>
    <p:sldId id="358" r:id="rId44"/>
    <p:sldId id="359" r:id="rId45"/>
    <p:sldId id="317" r:id="rId46"/>
    <p:sldId id="360" r:id="rId47"/>
    <p:sldId id="385" r:id="rId48"/>
    <p:sldId id="361" r:id="rId49"/>
    <p:sldId id="362" r:id="rId50"/>
    <p:sldId id="363" r:id="rId51"/>
    <p:sldId id="386" r:id="rId52"/>
    <p:sldId id="364" r:id="rId53"/>
    <p:sldId id="365" r:id="rId54"/>
    <p:sldId id="366" r:id="rId55"/>
    <p:sldId id="388" r:id="rId56"/>
    <p:sldId id="311" r:id="rId57"/>
    <p:sldId id="400" r:id="rId58"/>
    <p:sldId id="367" r:id="rId59"/>
    <p:sldId id="378" r:id="rId60"/>
    <p:sldId id="368" r:id="rId61"/>
    <p:sldId id="399" r:id="rId62"/>
    <p:sldId id="369" r:id="rId63"/>
    <p:sldId id="370" r:id="rId64"/>
    <p:sldId id="397" r:id="rId65"/>
    <p:sldId id="371" r:id="rId66"/>
    <p:sldId id="372" r:id="rId67"/>
    <p:sldId id="389" r:id="rId68"/>
    <p:sldId id="282" r:id="rId69"/>
    <p:sldId id="379" r:id="rId70"/>
    <p:sldId id="283" r:id="rId71"/>
    <p:sldId id="398" r:id="rId72"/>
    <p:sldId id="390" r:id="rId73"/>
    <p:sldId id="291" r:id="rId74"/>
    <p:sldId id="292" r:id="rId75"/>
    <p:sldId id="293" r:id="rId76"/>
    <p:sldId id="294" r:id="rId77"/>
    <p:sldId id="295" r:id="rId78"/>
    <p:sldId id="296" r:id="rId79"/>
    <p:sldId id="297" r:id="rId80"/>
    <p:sldId id="298" r:id="rId81"/>
    <p:sldId id="299" r:id="rId82"/>
    <p:sldId id="300" r:id="rId83"/>
    <p:sldId id="259"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ilda Wirth Federico" initials="HWF" lastIdx="22" clrIdx="0"/>
  <p:cmAuthor id="7" name="mike gordon" initials="mg" lastIdx="51" clrIdx="7">
    <p:extLst>
      <p:ext uri="{19B8F6BF-5375-455C-9EA6-DF929625EA0E}">
        <p15:presenceInfo xmlns:p15="http://schemas.microsoft.com/office/powerpoint/2012/main" userId="16f07c70156f7fe1" providerId="Windows Live"/>
      </p:ext>
    </p:extLst>
  </p:cmAuthor>
  <p:cmAuthor id="1" name="Sarah Evans" initials="SJE" lastIdx="63" clrIdx="1"/>
  <p:cmAuthor id="2" name="LD" initials="LD" lastIdx="8" clrIdx="2"/>
  <p:cmAuthor id="3" name="Stefanie Emrich" initials="SE" lastIdx="2" clrIdx="3"/>
  <p:cmAuthor id="4" name="Teresa F. Horton" initials="TH" lastIdx="1" clrIdx="4"/>
  <p:cmAuthor id="5" name="Stefanie Emrich" initials="SJE" lastIdx="3" clrIdx="5"/>
  <p:cmAuthor id="6" name="Lisa B" initials="LB" lastIdx="12"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78"/>
    <a:srgbClr val="005A94"/>
    <a:srgbClr val="2F8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56" autoAdjust="0"/>
    <p:restoredTop sz="67525" autoAdjust="0"/>
  </p:normalViewPr>
  <p:slideViewPr>
    <p:cSldViewPr>
      <p:cViewPr varScale="1">
        <p:scale>
          <a:sx n="72" d="100"/>
          <a:sy n="72" d="100"/>
        </p:scale>
        <p:origin x="2952" y="60"/>
      </p:cViewPr>
      <p:guideLst>
        <p:guide orient="horz" pos="1008"/>
        <p:guide pos="2880"/>
      </p:guideLst>
    </p:cSldViewPr>
  </p:slideViewPr>
  <p:notesTextViewPr>
    <p:cViewPr>
      <p:scale>
        <a:sx n="100" d="100"/>
        <a:sy n="100" d="100"/>
      </p:scale>
      <p:origin x="0" y="0"/>
    </p:cViewPr>
  </p:notesTextViewPr>
  <p:sorterViewPr>
    <p:cViewPr>
      <p:scale>
        <a:sx n="70" d="100"/>
        <a:sy n="70" d="100"/>
      </p:scale>
      <p:origin x="0" y="0"/>
    </p:cViewPr>
  </p:sorterViewPr>
  <p:notesViewPr>
    <p:cSldViewPr showGuides="1">
      <p:cViewPr>
        <p:scale>
          <a:sx n="50" d="100"/>
          <a:sy n="50" d="100"/>
        </p:scale>
        <p:origin x="-2628"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75BF25-40BE-405D-88E7-C5FB6E60947B}" type="datetimeFigureOut">
              <a:rPr lang="en-US" smtClean="0"/>
              <a:pPr/>
              <a:t>6/30/2015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7E2621-405C-4F83-9120-2E9601611C17}" type="slidenum">
              <a:rPr lang="en-US" smtClean="0"/>
              <a:pPr/>
              <a:t>‹#›</a:t>
            </a:fld>
            <a:endParaRPr lang="en-US" dirty="0"/>
          </a:p>
        </p:txBody>
      </p:sp>
    </p:spTree>
    <p:extLst>
      <p:ext uri="{BB962C8B-B14F-4D97-AF65-F5344CB8AC3E}">
        <p14:creationId xmlns:p14="http://schemas.microsoft.com/office/powerpoint/2010/main" val="2506517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68CC91FB-68FB-4DD9-A9BF-03EE326AB038}" type="slidenum">
              <a:rPr lang="en-US">
                <a:solidFill>
                  <a:srgbClr val="000000"/>
                </a:solidFill>
              </a:rPr>
              <a:pPr/>
              <a:t>0</a:t>
            </a:fld>
            <a:endParaRPr lang="en-US" dirty="0">
              <a:solidFill>
                <a:srgbClr val="000000"/>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algn="l" eaLnBrk="1" hangingPunct="1">
              <a:buFontTx/>
              <a:buNone/>
              <a:defRPr/>
            </a:pPr>
            <a:r>
              <a:rPr lang="en-US" dirty="0" smtClean="0">
                <a:solidFill>
                  <a:schemeClr val="tx1"/>
                </a:solidFill>
                <a:effectLst/>
              </a:rPr>
              <a:t>Welcome to Chapter 7: Networking: Connecting Computing Devices</a:t>
            </a:r>
            <a:r>
              <a:rPr lang="en-US" dirty="0" smtClean="0">
                <a:effectLst/>
              </a:rPr>
              <a:t> </a:t>
            </a:r>
          </a:p>
          <a:p>
            <a:pPr eaLnBrk="1" hangingPunct="1"/>
            <a:endParaRPr lang="en-US" dirty="0" smtClean="0"/>
          </a:p>
        </p:txBody>
      </p:sp>
    </p:spTree>
    <p:extLst>
      <p:ext uri="{BB962C8B-B14F-4D97-AF65-F5344CB8AC3E}">
        <p14:creationId xmlns:p14="http://schemas.microsoft.com/office/powerpoint/2010/main" val="3524244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The</a:t>
            </a:r>
            <a:r>
              <a:rPr lang="en-US" baseline="0" dirty="0" smtClean="0"/>
              <a:t> distance between nodes on a network is one way to describe a network.</a:t>
            </a:r>
          </a:p>
        </p:txBody>
      </p:sp>
      <p:sp>
        <p:nvSpPr>
          <p:cNvPr id="4" name="Slide Number Placeholder 3"/>
          <p:cNvSpPr>
            <a:spLocks noGrp="1"/>
          </p:cNvSpPr>
          <p:nvPr>
            <p:ph type="sldNum" sz="quarter" idx="10"/>
          </p:nvPr>
        </p:nvSpPr>
        <p:spPr/>
        <p:txBody>
          <a:bodyPr/>
          <a:lstStyle/>
          <a:p>
            <a:fld id="{277E2621-405C-4F83-9120-2E9601611C17}" type="slidenum">
              <a:rPr lang="en-US" smtClean="0"/>
              <a:pPr/>
              <a:t>9</a:t>
            </a:fld>
            <a:endParaRPr lang="en-US" dirty="0"/>
          </a:p>
        </p:txBody>
      </p:sp>
    </p:spTree>
    <p:extLst>
      <p:ext uri="{BB962C8B-B14F-4D97-AF65-F5344CB8AC3E}">
        <p14:creationId xmlns:p14="http://schemas.microsoft.com/office/powerpoint/2010/main" val="152569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A </a:t>
            </a:r>
            <a:r>
              <a:rPr lang="en-US" i="1" baseline="0" dirty="0" smtClean="0"/>
              <a:t>personal area network </a:t>
            </a:r>
            <a:r>
              <a:rPr lang="en-US" baseline="0" dirty="0" smtClean="0"/>
              <a:t>(</a:t>
            </a:r>
            <a:r>
              <a:rPr lang="en-US" i="1" baseline="0" dirty="0" smtClean="0"/>
              <a:t>PAN</a:t>
            </a:r>
            <a:r>
              <a:rPr lang="en-US" baseline="0" dirty="0" smtClean="0"/>
              <a:t>) is a network used for communication among devices close to one person, such as smartphones, notebooks, and tablets, using wireless technologies such as Bluetooth and WiFi.</a:t>
            </a:r>
          </a:p>
          <a:p>
            <a:pPr marL="171450" indent="-171450">
              <a:buFont typeface="Arial" pitchFamily="34" charset="0"/>
              <a:buChar char="•"/>
            </a:pPr>
            <a:r>
              <a:rPr lang="en-US" baseline="0" dirty="0" smtClean="0"/>
              <a:t>A </a:t>
            </a:r>
            <a:r>
              <a:rPr lang="en-US" i="1" baseline="0" dirty="0" smtClean="0"/>
              <a:t>local area network </a:t>
            </a:r>
            <a:r>
              <a:rPr lang="en-US" baseline="0" dirty="0" smtClean="0"/>
              <a:t>(</a:t>
            </a:r>
            <a:r>
              <a:rPr lang="en-US" i="1" baseline="0" dirty="0" smtClean="0"/>
              <a:t>LAN</a:t>
            </a:r>
            <a:r>
              <a:rPr lang="en-US" baseline="0" dirty="0" smtClean="0"/>
              <a:t>) is a network in which the nodes are located within a small geographic area. Examples include a network in a computer lab at school or at a fast-food restaurant.</a:t>
            </a:r>
          </a:p>
          <a:p>
            <a:pPr marL="171450" indent="-171450">
              <a:buFont typeface="Arial" pitchFamily="34" charset="0"/>
              <a:buChar char="•"/>
            </a:pPr>
            <a:r>
              <a:rPr lang="en-US" baseline="0" dirty="0" smtClean="0"/>
              <a:t>A </a:t>
            </a:r>
            <a:r>
              <a:rPr lang="en-US" i="1" baseline="0" dirty="0" smtClean="0"/>
              <a:t>home area network </a:t>
            </a:r>
            <a:r>
              <a:rPr lang="en-US" baseline="0" dirty="0" smtClean="0"/>
              <a:t>(</a:t>
            </a:r>
            <a:r>
              <a:rPr lang="en-US" i="1" baseline="0" dirty="0" smtClean="0"/>
              <a:t>HAN</a:t>
            </a:r>
            <a:r>
              <a:rPr lang="en-US" baseline="0" dirty="0" smtClean="0"/>
              <a:t>) is a LAN located in a home. HANs are used to connect all digital devices, such as computers, peripherals, phones, gaming devices, digital video recorders (DVRs), and televisions.</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10</a:t>
            </a:fld>
            <a:endParaRPr lang="en-US" dirty="0"/>
          </a:p>
        </p:txBody>
      </p:sp>
    </p:spTree>
    <p:extLst>
      <p:ext uri="{BB962C8B-B14F-4D97-AF65-F5344CB8AC3E}">
        <p14:creationId xmlns:p14="http://schemas.microsoft.com/office/powerpoint/2010/main" val="152569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A </a:t>
            </a:r>
            <a:r>
              <a:rPr lang="en-US" i="1" baseline="0" dirty="0" smtClean="0"/>
              <a:t>metropolitan area network </a:t>
            </a:r>
            <a:r>
              <a:rPr lang="en-US" baseline="0" dirty="0" smtClean="0"/>
              <a:t>(</a:t>
            </a:r>
            <a:r>
              <a:rPr lang="en-US" i="1" baseline="0" dirty="0" smtClean="0"/>
              <a:t>MAN</a:t>
            </a:r>
            <a:r>
              <a:rPr lang="en-US" baseline="0" dirty="0" smtClean="0"/>
              <a:t>) is a large network designed to provide access to a specific geographic area. Many U.S. cities are now deploying MANs to provide Internet access to residents and tourists.</a:t>
            </a:r>
          </a:p>
          <a:p>
            <a:pPr marL="171450" indent="-171450">
              <a:buFont typeface="Arial" pitchFamily="34" charset="0"/>
              <a:buChar char="•"/>
            </a:pPr>
            <a:r>
              <a:rPr lang="en-US" baseline="0" dirty="0" smtClean="0"/>
              <a:t>A </a:t>
            </a:r>
            <a:r>
              <a:rPr lang="en-US" i="1" baseline="0" dirty="0" smtClean="0"/>
              <a:t>wide area network </a:t>
            </a:r>
            <a:r>
              <a:rPr lang="en-US" baseline="0" dirty="0" smtClean="0"/>
              <a:t>(</a:t>
            </a:r>
            <a:r>
              <a:rPr lang="en-US" i="1" baseline="0" dirty="0" smtClean="0"/>
              <a:t>WAN</a:t>
            </a:r>
            <a:r>
              <a:rPr lang="en-US" baseline="0" dirty="0" smtClean="0"/>
              <a:t>) spans a large physical distance. The Internet is the largest WAN. A WAN is also a networked collection of LANs. If a school has multiple campuses, each with its own LAN, connecting the LANs of each campus by telecommunications lines allows the users of the LANs to communicate. All the connected LANs would be described as a single WAN.</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11</a:t>
            </a:fld>
            <a:endParaRPr lang="en-US" dirty="0"/>
          </a:p>
        </p:txBody>
      </p:sp>
    </p:spTree>
    <p:extLst>
      <p:ext uri="{BB962C8B-B14F-4D97-AF65-F5344CB8AC3E}">
        <p14:creationId xmlns:p14="http://schemas.microsoft.com/office/powerpoint/2010/main" val="152569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A network can be administered</a:t>
            </a:r>
            <a:r>
              <a:rPr lang="en-US" sz="1200" b="0" kern="1200" baseline="0" dirty="0" smtClean="0">
                <a:solidFill>
                  <a:schemeClr val="tx1"/>
                </a:solidFill>
                <a:effectLst/>
                <a:latin typeface="+mn-lt"/>
                <a:ea typeface="+mn-ea"/>
                <a:cs typeface="+mn-cs"/>
              </a:rPr>
              <a:t> either </a:t>
            </a:r>
            <a:r>
              <a:rPr lang="en-US" sz="1200" b="0" kern="1200" dirty="0" smtClean="0">
                <a:solidFill>
                  <a:schemeClr val="tx1"/>
                </a:solidFill>
                <a:effectLst/>
                <a:latin typeface="+mn-lt"/>
                <a:ea typeface="+mn-ea"/>
                <a:cs typeface="+mn-cs"/>
              </a:rPr>
              <a:t>centrally or locally. </a:t>
            </a:r>
          </a:p>
          <a:p>
            <a:pPr marL="628650" lvl="1" indent="-171450">
              <a:buFont typeface="Arial" pitchFamily="34" charset="0"/>
              <a:buChar char="•"/>
            </a:pPr>
            <a:r>
              <a:rPr lang="en-US" sz="1200" b="0" kern="1200" dirty="0" smtClean="0">
                <a:solidFill>
                  <a:schemeClr val="tx1"/>
                </a:solidFill>
                <a:effectLst/>
                <a:latin typeface="+mn-lt"/>
                <a:ea typeface="+mn-ea"/>
                <a:cs typeface="+mn-cs"/>
              </a:rPr>
              <a:t>Central administration: In a centrally administered</a:t>
            </a:r>
            <a:r>
              <a:rPr lang="en-US" sz="1200" b="0" kern="1200" baseline="0" dirty="0" smtClean="0">
                <a:solidFill>
                  <a:schemeClr val="tx1"/>
                </a:solidFill>
                <a:effectLst/>
                <a:latin typeface="+mn-lt"/>
                <a:ea typeface="+mn-ea"/>
                <a:cs typeface="+mn-cs"/>
              </a:rPr>
              <a:t> network, tasks performed from one computer can affect the other computers on the network. A </a:t>
            </a:r>
            <a:r>
              <a:rPr lang="en-US" sz="1200" b="0" i="1" kern="1200" baseline="0" dirty="0" smtClean="0">
                <a:solidFill>
                  <a:schemeClr val="tx1"/>
                </a:solidFill>
                <a:effectLst/>
                <a:latin typeface="+mn-lt"/>
                <a:ea typeface="+mn-ea"/>
                <a:cs typeface="+mn-cs"/>
              </a:rPr>
              <a:t>client/server network </a:t>
            </a:r>
            <a:r>
              <a:rPr lang="en-US" sz="1200" b="0" kern="1200" baseline="0" dirty="0" smtClean="0">
                <a:solidFill>
                  <a:schemeClr val="tx1"/>
                </a:solidFill>
                <a:effectLst/>
                <a:latin typeface="+mn-lt"/>
                <a:ea typeface="+mn-ea"/>
                <a:cs typeface="+mn-cs"/>
              </a:rPr>
              <a:t>is an example. In this setup, a client is a computer on which users accomplish tasks and make requests and the server is the computer that provides information or resources. </a:t>
            </a:r>
            <a:endParaRPr lang="en-US" sz="1200" b="0" kern="1200" dirty="0" smtClean="0">
              <a:solidFill>
                <a:schemeClr val="tx1"/>
              </a:solidFill>
              <a:effectLst/>
              <a:latin typeface="+mn-lt"/>
              <a:ea typeface="+mn-ea"/>
              <a:cs typeface="+mn-cs"/>
            </a:endParaRPr>
          </a:p>
          <a:p>
            <a:pPr marL="628650" lvl="1" indent="-171450">
              <a:buFont typeface="Arial" pitchFamily="34" charset="0"/>
              <a:buChar char="•"/>
            </a:pPr>
            <a:r>
              <a:rPr lang="en-US" sz="1200" b="0" kern="1200" dirty="0" smtClean="0">
                <a:solidFill>
                  <a:schemeClr val="tx1"/>
                </a:solidFill>
                <a:effectLst/>
                <a:latin typeface="+mn-lt"/>
                <a:ea typeface="+mn-ea"/>
                <a:cs typeface="+mn-cs"/>
              </a:rPr>
              <a:t>Local administration: In a locally administered network, the configuration</a:t>
            </a:r>
            <a:r>
              <a:rPr lang="en-US" sz="1200" b="0" kern="1200" baseline="0" dirty="0" smtClean="0">
                <a:solidFill>
                  <a:schemeClr val="tx1"/>
                </a:solidFill>
                <a:effectLst/>
                <a:latin typeface="+mn-lt"/>
                <a:ea typeface="+mn-ea"/>
                <a:cs typeface="+mn-cs"/>
              </a:rPr>
              <a:t> and maintenance of the network must be performed on each individual computer. A </a:t>
            </a:r>
            <a:r>
              <a:rPr lang="en-US" sz="1200" b="0" i="1" kern="1200" baseline="0" dirty="0" smtClean="0">
                <a:solidFill>
                  <a:schemeClr val="tx1"/>
                </a:solidFill>
                <a:effectLst/>
                <a:latin typeface="+mn-lt"/>
                <a:ea typeface="+mn-ea"/>
                <a:cs typeface="+mn-cs"/>
              </a:rPr>
              <a:t>peer-to-peer</a:t>
            </a:r>
            <a:r>
              <a:rPr lang="en-US" sz="1200" b="0" kern="1200" baseline="0" dirty="0" smtClean="0">
                <a:solidFill>
                  <a:schemeClr val="tx1"/>
                </a:solidFill>
                <a:effectLst/>
                <a:latin typeface="+mn-lt"/>
                <a:ea typeface="+mn-ea"/>
                <a:cs typeface="+mn-cs"/>
              </a:rPr>
              <a:t> (</a:t>
            </a:r>
            <a:r>
              <a:rPr lang="en-US" sz="1200" b="0" i="1" kern="1200" baseline="0" dirty="0" smtClean="0">
                <a:solidFill>
                  <a:schemeClr val="tx1"/>
                </a:solidFill>
                <a:effectLst/>
                <a:latin typeface="+mn-lt"/>
                <a:ea typeface="+mn-ea"/>
                <a:cs typeface="+mn-cs"/>
              </a:rPr>
              <a:t>P2P</a:t>
            </a:r>
            <a:r>
              <a:rPr lang="en-US" sz="1200" b="0" kern="1200" baseline="0" dirty="0" smtClean="0">
                <a:solidFill>
                  <a:schemeClr val="tx1"/>
                </a:solidFill>
                <a:effectLst/>
                <a:latin typeface="+mn-lt"/>
                <a:ea typeface="+mn-ea"/>
                <a:cs typeface="+mn-cs"/>
              </a:rPr>
              <a:t>) </a:t>
            </a:r>
            <a:r>
              <a:rPr lang="en-US" sz="1200" b="0" i="1" kern="1200" baseline="0" dirty="0" smtClean="0">
                <a:solidFill>
                  <a:schemeClr val="tx1"/>
                </a:solidFill>
                <a:effectLst/>
                <a:latin typeface="+mn-lt"/>
                <a:ea typeface="+mn-ea"/>
                <a:cs typeface="+mn-cs"/>
              </a:rPr>
              <a:t>network</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is an example where</a:t>
            </a:r>
            <a:r>
              <a:rPr lang="en-US" sz="1200" b="0" kern="1200" baseline="0" dirty="0" smtClean="0">
                <a:solidFill>
                  <a:schemeClr val="tx1"/>
                </a:solidFill>
                <a:effectLst/>
                <a:latin typeface="+mn-lt"/>
                <a:ea typeface="+mn-ea"/>
                <a:cs typeface="+mn-cs"/>
              </a:rPr>
              <a:t> each node can communicate directly with every other node. </a:t>
            </a:r>
            <a:endParaRPr lang="en-US" sz="1200" b="0" kern="1200" dirty="0" smtClean="0">
              <a:solidFill>
                <a:schemeClr val="tx1"/>
              </a:solidFill>
              <a:effectLst/>
              <a:latin typeface="+mn-lt"/>
              <a:ea typeface="+mn-ea"/>
              <a:cs typeface="+mn-cs"/>
            </a:endParaRPr>
          </a:p>
          <a:p>
            <a:pPr marL="171450" indent="-171450">
              <a:buFont typeface="Arial" pitchFamily="34" charset="0"/>
              <a:buChar cha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12</a:t>
            </a:fld>
            <a:endParaRPr lang="en-US" dirty="0"/>
          </a:p>
        </p:txBody>
      </p:sp>
    </p:spTree>
    <p:extLst>
      <p:ext uri="{BB962C8B-B14F-4D97-AF65-F5344CB8AC3E}">
        <p14:creationId xmlns:p14="http://schemas.microsoft.com/office/powerpoint/2010/main" val="2168283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figure shows Client/Server and P2P Networks.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13</a:t>
            </a:fld>
            <a:endParaRPr lang="en-US" dirty="0"/>
          </a:p>
        </p:txBody>
      </p:sp>
    </p:spTree>
    <p:extLst>
      <p:ext uri="{BB962C8B-B14F-4D97-AF65-F5344CB8AC3E}">
        <p14:creationId xmlns:p14="http://schemas.microsoft.com/office/powerpoint/2010/main" val="2168283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An</a:t>
            </a:r>
            <a:r>
              <a:rPr lang="en-US" sz="1200" b="0" kern="1200" baseline="0" dirty="0" smtClean="0">
                <a:solidFill>
                  <a:schemeClr val="tx1"/>
                </a:solidFill>
                <a:effectLst/>
                <a:latin typeface="+mn-lt"/>
                <a:ea typeface="+mn-ea"/>
                <a:cs typeface="+mn-cs"/>
              </a:rPr>
              <a:t> </a:t>
            </a:r>
            <a:r>
              <a:rPr lang="en-US" sz="1200" b="0" i="1" kern="1200" baseline="0" dirty="0" smtClean="0">
                <a:solidFill>
                  <a:schemeClr val="tx1"/>
                </a:solidFill>
                <a:effectLst/>
                <a:latin typeface="+mn-lt"/>
                <a:ea typeface="+mn-ea"/>
                <a:cs typeface="+mn-cs"/>
              </a:rPr>
              <a:t>Ethernet network </a:t>
            </a:r>
            <a:r>
              <a:rPr lang="en-US" sz="1200" b="0" kern="1200" baseline="0" dirty="0" smtClean="0">
                <a:solidFill>
                  <a:schemeClr val="tx1"/>
                </a:solidFill>
                <a:effectLst/>
                <a:latin typeface="+mn-lt"/>
                <a:ea typeface="+mn-ea"/>
                <a:cs typeface="+mn-cs"/>
              </a:rPr>
              <a:t>is so named because it uses the Ethernet protocol as the means by which the nodes on the network communicate.</a:t>
            </a:r>
          </a:p>
          <a:p>
            <a:pPr marL="171450" indent="-171450">
              <a:buFont typeface="Arial" pitchFamily="34" charset="0"/>
              <a:buChar char="•"/>
            </a:pPr>
            <a:r>
              <a:rPr lang="en-US" sz="1200" b="0" kern="1200" baseline="0" dirty="0" smtClean="0">
                <a:solidFill>
                  <a:schemeClr val="tx1"/>
                </a:solidFill>
                <a:effectLst/>
                <a:latin typeface="+mn-lt"/>
                <a:ea typeface="+mn-ea"/>
                <a:cs typeface="+mn-cs"/>
              </a:rPr>
              <a:t>The Ethernet protocol was developed by the Institute of Electrical and Electronics Engineers (IEEE).</a:t>
            </a:r>
          </a:p>
          <a:p>
            <a:pPr marL="171450" indent="-171450">
              <a:buFont typeface="Arial" pitchFamily="34" charset="0"/>
              <a:buChar char="•"/>
            </a:pPr>
            <a:r>
              <a:rPr lang="en-US" sz="1200" b="0" kern="1200" baseline="0" dirty="0" smtClean="0">
                <a:solidFill>
                  <a:schemeClr val="tx1"/>
                </a:solidFill>
                <a:effectLst/>
                <a:latin typeface="+mn-lt"/>
                <a:ea typeface="+mn-ea"/>
                <a:cs typeface="+mn-cs"/>
              </a:rPr>
              <a:t>The standard for wired Ethernet networks is 802.3. The standard for wireless Ethernet networks, also known as </a:t>
            </a:r>
            <a:r>
              <a:rPr lang="en-US" sz="1200" b="0" i="1" kern="1200" baseline="0" dirty="0" smtClean="0">
                <a:solidFill>
                  <a:schemeClr val="tx1"/>
                </a:solidFill>
                <a:effectLst/>
                <a:latin typeface="+mn-lt"/>
                <a:ea typeface="+mn-ea"/>
                <a:cs typeface="+mn-cs"/>
              </a:rPr>
              <a:t>wireless fidelity </a:t>
            </a:r>
            <a:r>
              <a:rPr lang="en-US" sz="1200" b="0" kern="1200" baseline="0" dirty="0" smtClean="0">
                <a:solidFill>
                  <a:schemeClr val="tx1"/>
                </a:solidFill>
                <a:effectLst/>
                <a:latin typeface="+mn-lt"/>
                <a:ea typeface="+mn-ea"/>
                <a:cs typeface="+mn-cs"/>
              </a:rPr>
              <a:t>(</a:t>
            </a:r>
            <a:r>
              <a:rPr lang="en-US" sz="1200" b="0" i="1" kern="1200" baseline="0" dirty="0" err="1" smtClean="0">
                <a:solidFill>
                  <a:schemeClr val="tx1"/>
                </a:solidFill>
                <a:effectLst/>
                <a:latin typeface="+mn-lt"/>
                <a:ea typeface="+mn-ea"/>
                <a:cs typeface="+mn-cs"/>
              </a:rPr>
              <a:t>WiFi</a:t>
            </a:r>
            <a:r>
              <a:rPr lang="en-US" sz="1200" b="0" kern="1200" baseline="0" dirty="0" smtClean="0">
                <a:solidFill>
                  <a:schemeClr val="tx1"/>
                </a:solidFill>
                <a:effectLst/>
                <a:latin typeface="+mn-lt"/>
                <a:ea typeface="+mn-ea"/>
                <a:cs typeface="+mn-cs"/>
              </a:rPr>
              <a:t>), is 802.11. </a:t>
            </a:r>
          </a:p>
          <a:p>
            <a:pPr marL="171450" indent="-171450">
              <a:buFont typeface="Arial" pitchFamily="34" charset="0"/>
              <a:buChar char="•"/>
            </a:pPr>
            <a:r>
              <a:rPr lang="en-US" sz="1200" b="0" kern="1200" baseline="0" dirty="0" smtClean="0">
                <a:solidFill>
                  <a:schemeClr val="tx1"/>
                </a:solidFill>
                <a:effectLst/>
                <a:latin typeface="+mn-lt"/>
                <a:ea typeface="+mn-ea"/>
                <a:cs typeface="+mn-cs"/>
              </a:rPr>
              <a:t>The current wireless Ethernet standard, 802.11ac, is faster and has a better signal range than the earlier 802.11n standard.</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14</a:t>
            </a:fld>
            <a:endParaRPr lang="en-US" dirty="0"/>
          </a:p>
        </p:txBody>
      </p:sp>
    </p:spTree>
    <p:extLst>
      <p:ext uri="{BB962C8B-B14F-4D97-AF65-F5344CB8AC3E}">
        <p14:creationId xmlns:p14="http://schemas.microsoft.com/office/powerpoint/2010/main" val="2168283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baseline="0" dirty="0" smtClean="0">
                <a:solidFill>
                  <a:schemeClr val="tx1"/>
                </a:solidFill>
                <a:effectLst/>
                <a:latin typeface="+mn-lt"/>
                <a:ea typeface="+mn-ea"/>
                <a:cs typeface="+mn-cs"/>
              </a:rPr>
              <a:t>Devices using older standards, such as 802.11n, will still work with 802.11ac networks, but they will operate with slower data transfer rates and may run into some frequency interference. The ability of current devices to use earlier standards in addition to the current standard is known as </a:t>
            </a:r>
            <a:r>
              <a:rPr lang="en-US" sz="1200" b="0" i="1" kern="1200" baseline="0" dirty="0" smtClean="0">
                <a:solidFill>
                  <a:schemeClr val="tx1"/>
                </a:solidFill>
                <a:effectLst/>
                <a:latin typeface="+mn-lt"/>
                <a:ea typeface="+mn-ea"/>
                <a:cs typeface="+mn-cs"/>
              </a:rPr>
              <a:t>backward compatibility</a:t>
            </a:r>
            <a:r>
              <a:rPr lang="en-US" sz="1200" b="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15</a:t>
            </a:fld>
            <a:endParaRPr lang="en-US" dirty="0"/>
          </a:p>
        </p:txBody>
      </p:sp>
    </p:spTree>
    <p:extLst>
      <p:ext uri="{BB962C8B-B14F-4D97-AF65-F5344CB8AC3E}">
        <p14:creationId xmlns:p14="http://schemas.microsoft.com/office/powerpoint/2010/main" val="2168283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baseline="0" dirty="0" smtClean="0">
                <a:solidFill>
                  <a:schemeClr val="tx1"/>
                </a:solidFill>
                <a:effectLst/>
                <a:latin typeface="+mn-lt"/>
                <a:ea typeface="+mn-ea"/>
                <a:cs typeface="+mn-cs"/>
              </a:rPr>
              <a:t>The most commonly used wired Ethernet standard for home networks is the </a:t>
            </a:r>
            <a:r>
              <a:rPr lang="en-US" sz="1200" b="0" i="1" kern="1200" baseline="0" dirty="0" smtClean="0">
                <a:solidFill>
                  <a:schemeClr val="tx1"/>
                </a:solidFill>
                <a:effectLst/>
                <a:latin typeface="+mn-lt"/>
                <a:ea typeface="+mn-ea"/>
                <a:cs typeface="+mn-cs"/>
              </a:rPr>
              <a:t>gigabit Ethernet </a:t>
            </a:r>
            <a:r>
              <a:rPr lang="en-US" sz="1200" b="0" kern="1200" baseline="0" dirty="0" smtClean="0">
                <a:solidFill>
                  <a:schemeClr val="tx1"/>
                </a:solidFill>
                <a:effectLst/>
                <a:latin typeface="+mn-lt"/>
                <a:ea typeface="+mn-ea"/>
                <a:cs typeface="+mn-cs"/>
              </a:rPr>
              <a:t>standard. A data transfer rate of up to 1 giagbit per second (Gbps) is possible using this standard. Computers generally ship with gigabit Ethernet cards installed.</a:t>
            </a:r>
          </a:p>
          <a:p>
            <a:pPr marL="171450" indent="-171450">
              <a:buFont typeface="Arial" pitchFamily="34" charset="0"/>
              <a:buChar char="•"/>
            </a:pPr>
            <a:r>
              <a:rPr lang="en-US" sz="1200" b="0" kern="1200" baseline="0" dirty="0" smtClean="0">
                <a:solidFill>
                  <a:schemeClr val="tx1"/>
                </a:solidFill>
                <a:effectLst/>
                <a:latin typeface="+mn-lt"/>
                <a:ea typeface="+mn-ea"/>
                <a:cs typeface="+mn-cs"/>
              </a:rPr>
              <a:t>For even faster data transfer speeds, 10 gigabit Ethernet is available. It provides a maximum data transfer rate of 10 Gbps. But 10-gigabit Ethernet networks are primarily used in businesses with large data throughput needs.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16</a:t>
            </a:fld>
            <a:endParaRPr lang="en-US" dirty="0"/>
          </a:p>
        </p:txBody>
      </p:sp>
    </p:spTree>
    <p:extLst>
      <p:ext uri="{BB962C8B-B14F-4D97-AF65-F5344CB8AC3E}">
        <p14:creationId xmlns:p14="http://schemas.microsoft.com/office/powerpoint/2010/main" val="2168283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448E6050-CA74-4FA0-AA55-60709F1D8BDD}" type="slidenum">
              <a:rPr lang="en-US" smtClean="0"/>
              <a:pPr/>
              <a:t>17</a:t>
            </a:fld>
            <a:endParaRPr lang="en-US" dirty="0" smtClean="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pPr marL="171450" marR="0" indent="-171450" algn="l" defTabSz="914400" rtl="0" eaLnBrk="1" fontAlgn="auto" latinLnBrk="0" hangingPunct="0">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To function, all networks must include:</a:t>
            </a:r>
          </a:p>
          <a:p>
            <a:pPr marL="628650" marR="0" lvl="1" indent="-171450" algn="l" defTabSz="914400" rtl="0" eaLnBrk="1" fontAlgn="auto" latinLnBrk="0" hangingPunct="0">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A means of connecting the nodes on the network (cables or wireless technology)</a:t>
            </a:r>
          </a:p>
          <a:p>
            <a:pPr marL="628650" marR="0" lvl="1" indent="-171450" algn="l" defTabSz="914400" rtl="0" eaLnBrk="1" fontAlgn="auto" latinLnBrk="0" hangingPunct="0">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Special hardware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devices that allow the nodes to communicate with each other and to send data</a:t>
            </a:r>
          </a:p>
          <a:p>
            <a:pPr marL="628650" marR="0" lvl="1" indent="-171450" algn="l" defTabSz="914400" rtl="0" eaLnBrk="1" fontAlgn="auto" latinLnBrk="0" hangingPunct="0">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Software that allows the network to run</a:t>
            </a:r>
            <a:endParaRPr lang="en-US" sz="12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4048370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figure shows network components.</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18</a:t>
            </a:fld>
            <a:endParaRPr lang="en-US" dirty="0"/>
          </a:p>
        </p:txBody>
      </p:sp>
    </p:spTree>
    <p:extLst>
      <p:ext uri="{BB962C8B-B14F-4D97-AF65-F5344CB8AC3E}">
        <p14:creationId xmlns:p14="http://schemas.microsoft.com/office/powerpoint/2010/main" val="3438373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02057AD1-2FA8-49A7-A0F6-69C59E532088}" type="slidenum">
              <a:rPr lang="en-US" smtClean="0"/>
              <a:pPr/>
              <a:t>1</a:t>
            </a:fld>
            <a:endParaRPr lang="en-US" dirty="0" smtClean="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pPr marL="0" indent="0" eaLnBrk="1" hangingPunct="1">
              <a:buFont typeface="Arial" pitchFamily="34" charset="0"/>
              <a:buNone/>
            </a:pPr>
            <a:r>
              <a:rPr lang="en-US" dirty="0" smtClean="0">
                <a:latin typeface="Times New Roman" pitchFamily="18" charset="0"/>
              </a:rPr>
              <a:t>This chapter discusses connecting computing devices via a computer network.</a:t>
            </a:r>
          </a:p>
        </p:txBody>
      </p:sp>
    </p:spTree>
    <p:extLst>
      <p:ext uri="{BB962C8B-B14F-4D97-AF65-F5344CB8AC3E}">
        <p14:creationId xmlns:p14="http://schemas.microsoft.com/office/powerpoint/2010/main" val="1242103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All network nodes are connected by </a:t>
            </a:r>
            <a:r>
              <a:rPr lang="en-US" sz="1200" b="0" i="1" kern="1200" dirty="0" smtClean="0">
                <a:solidFill>
                  <a:schemeClr val="tx1"/>
                </a:solidFill>
                <a:effectLst/>
                <a:latin typeface="+mn-lt"/>
                <a:ea typeface="+mn-ea"/>
                <a:cs typeface="+mn-cs"/>
              </a:rPr>
              <a:t>transmission media</a:t>
            </a:r>
            <a:r>
              <a:rPr lang="en-US" sz="1200" b="0" i="1" kern="1200" baseline="0" dirty="0" smtClean="0">
                <a:solidFill>
                  <a:schemeClr val="tx1"/>
                </a:solidFill>
                <a:effectLst/>
                <a:latin typeface="+mn-lt"/>
                <a:ea typeface="+mn-ea"/>
                <a:cs typeface="+mn-cs"/>
              </a:rPr>
              <a:t> </a:t>
            </a:r>
            <a:r>
              <a:rPr lang="en-US" sz="1200" b="0" kern="1200" baseline="0" dirty="0" smtClean="0">
                <a:solidFill>
                  <a:schemeClr val="tx1"/>
                </a:solidFill>
                <a:effectLst/>
                <a:latin typeface="+mn-lt"/>
                <a:ea typeface="+mn-ea"/>
                <a:cs typeface="+mn-cs"/>
              </a:rPr>
              <a:t>that </a:t>
            </a:r>
            <a:r>
              <a:rPr lang="en-US" sz="1200" b="0" kern="1200" dirty="0" smtClean="0">
                <a:solidFill>
                  <a:schemeClr val="tx1"/>
                </a:solidFill>
                <a:effectLst/>
                <a:latin typeface="+mn-lt"/>
                <a:ea typeface="+mn-ea"/>
                <a:cs typeface="+mn-cs"/>
              </a:rPr>
              <a:t>can be wired or wireless.</a:t>
            </a:r>
            <a:r>
              <a:rPr lang="en-US" sz="1200" b="0" kern="1200" baseline="0" dirty="0" smtClean="0">
                <a:solidFill>
                  <a:schemeClr val="tx1"/>
                </a:solidFill>
                <a:effectLst/>
                <a:latin typeface="+mn-lt"/>
                <a:ea typeface="+mn-ea"/>
                <a:cs typeface="+mn-cs"/>
              </a:rPr>
              <a:t> T</a:t>
            </a:r>
            <a:r>
              <a:rPr lang="en-US" sz="1200" b="0" kern="1200" dirty="0" smtClean="0">
                <a:solidFill>
                  <a:schemeClr val="tx1"/>
                </a:solidFill>
                <a:effectLst/>
                <a:latin typeface="+mn-lt"/>
                <a:ea typeface="+mn-ea"/>
                <a:cs typeface="+mn-cs"/>
              </a:rPr>
              <a:t>hey establish communication channels between nodes.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The type of network</a:t>
            </a:r>
            <a:r>
              <a:rPr lang="en-US" sz="1200" kern="1200" baseline="0" dirty="0" smtClean="0">
                <a:solidFill>
                  <a:schemeClr val="tx1"/>
                </a:solidFill>
                <a:effectLst/>
                <a:latin typeface="+mn-lt"/>
                <a:ea typeface="+mn-ea"/>
                <a:cs typeface="+mn-cs"/>
              </a:rPr>
              <a:t> and the distance between nodes determines the type of cable used: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1" u="none" strike="noStrike" kern="1200" dirty="0" smtClean="0">
                <a:solidFill>
                  <a:schemeClr val="tx1"/>
                </a:solidFill>
                <a:effectLst/>
                <a:latin typeface="+mn-lt"/>
                <a:ea typeface="+mn-ea"/>
                <a:cs typeface="+mn-cs"/>
              </a:rPr>
              <a:t>Twisted-pair cable</a:t>
            </a:r>
            <a:r>
              <a:rPr lang="en-US" sz="1200" b="0" i="1"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is made up of copper wires that are twisted and surrounded by a plastic jacket. A slightly different type, called </a:t>
            </a:r>
            <a:r>
              <a:rPr lang="en-US" sz="1200" i="1" kern="1200" dirty="0" smtClean="0">
                <a:solidFill>
                  <a:schemeClr val="tx1"/>
                </a:solidFill>
                <a:effectLst/>
                <a:latin typeface="+mn-lt"/>
                <a:ea typeface="+mn-ea"/>
                <a:cs typeface="+mn-cs"/>
              </a:rPr>
              <a:t>unshielded twisted pair (UTP) cable</a:t>
            </a:r>
            <a:r>
              <a:rPr lang="en-US" sz="1200" i="0" kern="1200" dirty="0" smtClean="0">
                <a:solidFill>
                  <a:schemeClr val="tx1"/>
                </a:solidFill>
                <a:effectLst/>
                <a:latin typeface="+mn-lt"/>
                <a:ea typeface="+mn-ea"/>
                <a:cs typeface="+mn-cs"/>
              </a:rPr>
              <a:t>, is used is used for networks.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1" u="none" strike="noStrike" kern="1200" dirty="0" smtClean="0">
                <a:solidFill>
                  <a:schemeClr val="tx1"/>
                </a:solidFill>
                <a:effectLst/>
                <a:latin typeface="+mn-lt"/>
                <a:ea typeface="+mn-ea"/>
                <a:cs typeface="+mn-cs"/>
              </a:rPr>
              <a:t>Coaxial cable</a:t>
            </a:r>
            <a:r>
              <a:rPr lang="en-US" sz="1200" b="0" i="1"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consists of a single copper wire surrounded by layers of plastic.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1" u="none" strike="noStrike" kern="1200" dirty="0" smtClean="0">
                <a:solidFill>
                  <a:schemeClr val="tx1"/>
                </a:solidFill>
                <a:effectLst/>
                <a:latin typeface="+mn-lt"/>
                <a:ea typeface="+mn-ea"/>
                <a:cs typeface="+mn-cs"/>
              </a:rPr>
              <a:t>Fiber-optic cable</a:t>
            </a:r>
            <a:r>
              <a:rPr lang="en-US" sz="1200" b="0" i="1"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is made up of plastic or glass fibers that transmit data at extremely fast speeds.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i="0" kern="1200" dirty="0" smtClean="0">
              <a:solidFill>
                <a:schemeClr val="tx1"/>
              </a:solidFill>
              <a:effectLst/>
              <a:latin typeface="+mn-lt"/>
              <a:ea typeface="+mn-ea"/>
              <a:cs typeface="+mn-cs"/>
            </a:endParaRPr>
          </a:p>
          <a:p>
            <a:pPr marL="171450" indent="-171450">
              <a:buFont typeface="Arial" pitchFamily="34" charset="0"/>
              <a:buChar char="•"/>
            </a:pP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19</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dirty="0" smtClean="0">
                <a:solidFill>
                  <a:schemeClr val="tx1"/>
                </a:solidFill>
                <a:effectLst/>
                <a:latin typeface="+mn-lt"/>
                <a:ea typeface="+mn-ea"/>
                <a:cs typeface="+mn-cs"/>
              </a:rPr>
              <a:t>The most popular</a:t>
            </a:r>
            <a:r>
              <a:rPr lang="en-US" sz="1200" i="0" kern="1200" baseline="0" dirty="0" smtClean="0">
                <a:solidFill>
                  <a:schemeClr val="tx1"/>
                </a:solidFill>
                <a:effectLst/>
                <a:latin typeface="+mn-lt"/>
                <a:ea typeface="+mn-ea"/>
                <a:cs typeface="+mn-cs"/>
              </a:rPr>
              <a:t> transmission media option for wired Ethernet networks is UTP cable.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The three main types of UTP cable are: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Cat 5E: It was designed for 100 Mbps – wired Ethernet networks that were popular before gigabit Ethernet networks became the standard.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Cat 6: It’s probably the best choice for a home networking cable.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Cat 6a: Cat 6a cable is designed for ultra-fast Ethernet networks that run at speeds as fast as 10 </a:t>
            </a:r>
            <a:r>
              <a:rPr lang="en-US" sz="1200" i="0" kern="1200" baseline="0" dirty="0" err="1" smtClean="0">
                <a:solidFill>
                  <a:schemeClr val="tx1"/>
                </a:solidFill>
                <a:effectLst/>
                <a:latin typeface="+mn-lt"/>
                <a:ea typeface="+mn-ea"/>
                <a:cs typeface="+mn-cs"/>
              </a:rPr>
              <a:t>Gbps</a:t>
            </a:r>
            <a:r>
              <a:rPr lang="en-US" sz="1200" i="0" kern="1200" baseline="0" dirty="0" smtClean="0">
                <a:solidFill>
                  <a:schemeClr val="tx1"/>
                </a:solidFill>
                <a:effectLst/>
                <a:latin typeface="+mn-lt"/>
                <a:ea typeface="+mn-ea"/>
                <a:cs typeface="+mn-cs"/>
              </a:rPr>
              <a:t>. Installing a 10-gigabit Ethernet network in the home is probably unnecessary because today’s home applications don’t require this rate of data transfer.</a:t>
            </a:r>
            <a:r>
              <a:rPr lang="en-US" sz="1200" i="0" kern="1200" dirty="0" smtClean="0">
                <a:solidFill>
                  <a:schemeClr val="tx1"/>
                </a:solidFill>
                <a:effectLst/>
                <a:latin typeface="+mn-lt"/>
                <a:ea typeface="+mn-ea"/>
                <a:cs typeface="+mn-cs"/>
              </a:rPr>
              <a:t> </a:t>
            </a:r>
          </a:p>
          <a:p>
            <a:pPr marL="171450" indent="-171450">
              <a:buFont typeface="Arial" pitchFamily="34" charset="0"/>
              <a:buChar char="•"/>
            </a:pP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20</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three main UTP cable types used in home networks have different data transfer rates.</a:t>
            </a: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21</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0" baseline="0" dirty="0" smtClean="0"/>
              <a:t>Wireless networks generally have decreased throughput compared with that of wired networks.</a:t>
            </a:r>
          </a:p>
          <a:p>
            <a:pPr marL="171450" indent="-171450">
              <a:buFont typeface="Arial" pitchFamily="34" charset="0"/>
              <a:buChar char="•"/>
            </a:pPr>
            <a:r>
              <a:rPr lang="en-US" i="0" baseline="0" dirty="0" smtClean="0"/>
              <a:t>Here are some reasons why:</a:t>
            </a:r>
          </a:p>
          <a:p>
            <a:pPr marL="628650" lvl="1" indent="-171450">
              <a:buFont typeface="Arial" pitchFamily="34" charset="0"/>
              <a:buChar char="•"/>
            </a:pPr>
            <a:r>
              <a:rPr lang="en-US" i="0" baseline="0" dirty="0" smtClean="0"/>
              <a:t>Wireless signals are more susceptible to interference from magnetic and electrical sources.</a:t>
            </a:r>
          </a:p>
          <a:p>
            <a:pPr marL="628650" lvl="1" indent="-171450">
              <a:buFont typeface="Arial" pitchFamily="34" charset="0"/>
              <a:buChar char="•"/>
            </a:pPr>
            <a:r>
              <a:rPr lang="en-US" i="0" baseline="0" dirty="0" smtClean="0"/>
              <a:t>Other wireless networks can interfere with the signals on your network.</a:t>
            </a:r>
          </a:p>
          <a:p>
            <a:pPr marL="628650" lvl="1" indent="-171450">
              <a:buFont typeface="Arial" pitchFamily="34" charset="0"/>
              <a:buChar char="•"/>
            </a:pPr>
            <a:r>
              <a:rPr lang="en-US" i="0" baseline="0" dirty="0" smtClean="0"/>
              <a:t>Certain building materials (e.g., concrete and cinderblock) and metal (e.g., a refrigerator) can decrease throughput.</a:t>
            </a:r>
          </a:p>
          <a:p>
            <a:pPr marL="628650" lvl="1" indent="-171450">
              <a:buFont typeface="Arial" pitchFamily="34" charset="0"/>
              <a:buChar char="•"/>
            </a:pPr>
            <a:r>
              <a:rPr lang="en-US" i="0" baseline="0" dirty="0" smtClean="0"/>
              <a:t>Throughput varies depending on the distance between your networking equipment.</a:t>
            </a:r>
          </a:p>
          <a:p>
            <a:pPr marL="628650" lvl="1" indent="-171450">
              <a:buFont typeface="Arial" pitchFamily="34" charset="0"/>
              <a:buChar char="•"/>
            </a:pPr>
            <a:r>
              <a:rPr lang="en-US" i="0" baseline="0" dirty="0" smtClean="0"/>
              <a:t>Wireless networks usually use specially coded signals to protect their data, whereas wired connections don’t protect their signals. This process of coding signals can slightly decrease throughput, although once coded, data travels at usual speeds.</a:t>
            </a: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22</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0" dirty="0" smtClean="0"/>
              <a:t>One network can support</a:t>
            </a:r>
            <a:r>
              <a:rPr lang="en-US" i="0" baseline="0" dirty="0" smtClean="0"/>
              <a:t> nodes with both wireless and wired connections. Most people use wireless connections for portable devices such as laptops.</a:t>
            </a:r>
          </a:p>
          <a:p>
            <a:pPr marL="171450" indent="-171450">
              <a:buFont typeface="Arial" pitchFamily="34" charset="0"/>
              <a:buChar char="•"/>
            </a:pPr>
            <a:r>
              <a:rPr lang="en-US" i="0" baseline="0" dirty="0" smtClean="0"/>
              <a:t>Many of the devices connected to a network, such as printers and TVs, usually stay in one location, so hooking them up to wired connections lets you take advantage of the faster throughput achieved by wired connectivity. </a:t>
            </a: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23</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0" dirty="0" smtClean="0"/>
              <a:t>For</a:t>
            </a:r>
            <a:r>
              <a:rPr lang="en-US" i="0" baseline="0" dirty="0" smtClean="0"/>
              <a:t> the nodes on a network to communicate with each other and access the network, each node needs a </a:t>
            </a:r>
            <a:r>
              <a:rPr lang="en-US" i="1" baseline="0" dirty="0" smtClean="0"/>
              <a:t>network adapter</a:t>
            </a:r>
            <a:r>
              <a:rPr lang="en-US" i="0" baseline="0" dirty="0" smtClean="0"/>
              <a:t>. All desktop and laptop computers as well as smartphones, tablets, and many peripherals sold today contain network adapters installed inside the device. This type of integrated network adapter is referred to as a </a:t>
            </a:r>
            <a:r>
              <a:rPr lang="en-US" i="1" baseline="0" dirty="0" smtClean="0"/>
              <a:t>network interface card (NIC)</a:t>
            </a:r>
            <a:r>
              <a:rPr lang="en-US" i="0" baseline="0" dirty="0" smtClean="0"/>
              <a:t>. Different NICs are designed to use different types of transmission media.</a:t>
            </a:r>
          </a:p>
          <a:p>
            <a:pPr marL="171450" indent="-171450">
              <a:buFont typeface="Arial" pitchFamily="34" charset="0"/>
              <a:buChar char="•"/>
            </a:pPr>
            <a:r>
              <a:rPr lang="en-US" i="0" baseline="0" dirty="0" smtClean="0"/>
              <a:t>A broadband Internet connection requires a modem. Depending on the type of service you have, you’ll have either a cable modem or a DSL modem. The modem translates the broadband signal.</a:t>
            </a: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24</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i="0" dirty="0" smtClean="0"/>
              <a:t>Data</a:t>
            </a:r>
            <a:r>
              <a:rPr lang="en-US" i="0" baseline="0" dirty="0" smtClean="0"/>
              <a:t> is sent through a network in bundles called </a:t>
            </a:r>
            <a:r>
              <a:rPr lang="en-US" i="1" baseline="0" dirty="0" smtClean="0"/>
              <a:t>packets</a:t>
            </a:r>
            <a:r>
              <a:rPr lang="en-US" i="0" baseline="0" dirty="0" smtClean="0"/>
              <a:t>. For computers to communicate, these packets of data must be able to flow between network nodes.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25</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i="1" baseline="0" dirty="0" smtClean="0"/>
              <a:t>Network navigation devices</a:t>
            </a:r>
            <a:r>
              <a:rPr lang="en-US" i="0" baseline="0" dirty="0" smtClean="0"/>
              <a:t> facilitate and control the flow of data through a network.</a:t>
            </a:r>
          </a:p>
          <a:p>
            <a:pPr marL="628650" lvl="1" indent="-171450">
              <a:buFont typeface="Arial" pitchFamily="34" charset="0"/>
              <a:buChar char="•"/>
            </a:pPr>
            <a:r>
              <a:rPr lang="en-US" i="0" baseline="0" dirty="0" smtClean="0"/>
              <a:t>A </a:t>
            </a:r>
            <a:r>
              <a:rPr lang="en-US" i="1" baseline="0" dirty="0" smtClean="0"/>
              <a:t>router</a:t>
            </a:r>
            <a:r>
              <a:rPr lang="en-US" i="0" baseline="0" dirty="0" smtClean="0"/>
              <a:t> transfers packets of data between two or more networks. On a home network, you need a router to transfer data between your network and the Internet, which is considered a separate network. To add WiFi to your home network, you need a router that features wireless capabilities.</a:t>
            </a:r>
          </a:p>
          <a:p>
            <a:pPr marL="628650" lvl="1" indent="-171450">
              <a:buFont typeface="Arial" pitchFamily="34" charset="0"/>
              <a:buChar char="•"/>
            </a:pPr>
            <a:r>
              <a:rPr lang="en-US" i="0" baseline="0" dirty="0" smtClean="0"/>
              <a:t>A </a:t>
            </a:r>
            <a:r>
              <a:rPr lang="en-US" i="1" baseline="0" dirty="0" smtClean="0"/>
              <a:t>switch</a:t>
            </a:r>
            <a:r>
              <a:rPr lang="en-US" i="0" baseline="0" dirty="0" smtClean="0"/>
              <a:t> acts like a traffic signal on a network. All routers sold for home use have integrated switches. Switches receive data packets and send them to their intended nodes on the same network (not between different networks).</a:t>
            </a: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26</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figure shows a simplified explanation of the function of switches: that, together with NICs, they act like traffic signals or traffic cops. They enforce the rules of the data road on an Ethernet network and help prevent data packets from crashing into each other.</a:t>
            </a: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27</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i="0" dirty="0" smtClean="0"/>
              <a:t>Your</a:t>
            </a:r>
            <a:r>
              <a:rPr lang="en-US" i="0" baseline="0" dirty="0" smtClean="0"/>
              <a:t> router should be connected directly to your broadband (cable/DSL) modem. The connection should be an Ethernet cable running from an Ethernet port on your modem to the modem port on your router. Then, all computing devices—such as an HDTV, a tablet, and a laptop—are connected to the router via a wired or wireless connection. Some routers have integrated modems so that you only need one device.</a:t>
            </a: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28</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p:spPr>
        <p:txBody>
          <a:bodyPr/>
          <a:lstStyle/>
          <a:p>
            <a:fld id="{E6211BFA-3101-4DA3-96A3-7E17E603EE29}" type="slidenum">
              <a:rPr lang="en-US" smtClean="0"/>
              <a:pPr/>
              <a:t>2</a:t>
            </a:fld>
            <a:endParaRPr lang="en-US" dirty="0" smtClean="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pPr marL="171450" indent="-171450" eaLnBrk="1" hangingPunct="1">
              <a:buFont typeface="Arial" pitchFamily="34" charset="0"/>
              <a:buChar char="•"/>
            </a:pPr>
            <a:r>
              <a:rPr lang="en-US" dirty="0" smtClean="0"/>
              <a:t>Chapter topics include the following:</a:t>
            </a:r>
          </a:p>
          <a:p>
            <a:pPr marL="628650" lvl="1" indent="-171450" eaLnBrk="1" hangingPunct="1">
              <a:buFont typeface="Arial" pitchFamily="34" charset="0"/>
              <a:buChar char="•"/>
              <a:defRPr/>
            </a:pPr>
            <a:r>
              <a:rPr lang="en-US" dirty="0" smtClean="0">
                <a:effectLst/>
              </a:rPr>
              <a:t>Networking Fundamentals</a:t>
            </a:r>
          </a:p>
          <a:p>
            <a:pPr marL="628650" lvl="1" indent="-171450" eaLnBrk="1" hangingPunct="1">
              <a:buFont typeface="Arial" pitchFamily="34" charset="0"/>
              <a:buChar char="•"/>
              <a:defRPr/>
            </a:pPr>
            <a:r>
              <a:rPr lang="en-US" dirty="0" smtClean="0">
                <a:effectLst/>
              </a:rPr>
              <a:t>Network Architectures and Components</a:t>
            </a:r>
          </a:p>
          <a:p>
            <a:pPr marL="628650" lvl="1" indent="-171450" eaLnBrk="1" hangingPunct="1">
              <a:buFont typeface="Arial" pitchFamily="34" charset="0"/>
              <a:buChar char="•"/>
              <a:defRPr/>
            </a:pPr>
            <a:r>
              <a:rPr lang="en-US" dirty="0" smtClean="0">
                <a:effectLst/>
              </a:rPr>
              <a:t>Connecting to the Internet</a:t>
            </a:r>
          </a:p>
          <a:p>
            <a:pPr marL="628650" lvl="1" indent="-171450" eaLnBrk="1" hangingPunct="1">
              <a:buFont typeface="Arial" pitchFamily="34" charset="0"/>
              <a:buChar char="•"/>
              <a:defRPr/>
            </a:pPr>
            <a:r>
              <a:rPr lang="en-US" dirty="0" smtClean="0">
                <a:effectLst/>
              </a:rPr>
              <a:t>Installing</a:t>
            </a:r>
            <a:r>
              <a:rPr lang="en-US" baseline="0" dirty="0" smtClean="0">
                <a:effectLst/>
              </a:rPr>
              <a:t> and Configuring H</a:t>
            </a:r>
            <a:r>
              <a:rPr lang="en-US" dirty="0" smtClean="0">
                <a:effectLst/>
              </a:rPr>
              <a:t>ome Networks</a:t>
            </a:r>
          </a:p>
          <a:p>
            <a:pPr marL="628650" lvl="1" indent="-171450" eaLnBrk="1" hangingPunct="1">
              <a:buFont typeface="Arial" pitchFamily="34" charset="0"/>
              <a:buChar char="•"/>
              <a:defRPr/>
            </a:pPr>
            <a:r>
              <a:rPr lang="en-US" dirty="0" smtClean="0">
                <a:effectLst/>
              </a:rPr>
              <a:t>Securing Wireless Networks</a:t>
            </a:r>
          </a:p>
        </p:txBody>
      </p:sp>
    </p:spTree>
    <p:extLst>
      <p:ext uri="{BB962C8B-B14F-4D97-AF65-F5344CB8AC3E}">
        <p14:creationId xmlns:p14="http://schemas.microsoft.com/office/powerpoint/2010/main" val="27698356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i="0" dirty="0" smtClean="0"/>
              <a:t>Home networks are P2P</a:t>
            </a:r>
            <a:r>
              <a:rPr lang="en-US" i="0" baseline="0" dirty="0" smtClean="0"/>
              <a:t> networks so need operating systems that supports P2P networking.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i="0" baseline="0" dirty="0" smtClean="0"/>
              <a:t>As opposed to P2P networks, the nodes on a client/sever network don’t communicate directly with each other. They communicate through a centralized server. Communicating through a server is more efficient with a large number of nodes, but it requires more complex software than is necessary for P2P networks. Servers on client/server networks have specialized </a:t>
            </a:r>
            <a:r>
              <a:rPr lang="en-US" i="1" baseline="0" dirty="0" smtClean="0"/>
              <a:t>network operating system (NOS)</a:t>
            </a:r>
            <a:r>
              <a:rPr lang="en-US" i="0" baseline="0" dirty="0" smtClean="0"/>
              <a:t> software. The software handles requests for information, Internet access, and the use of peripherals. Examples of NOS software include Windows Server and SUSE Linux Enterprise Server.</a:t>
            </a: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29</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figure shows a small network with a wired/wireless router attached. </a:t>
            </a:r>
            <a:endParaRPr lang="en-US" i="0"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30</a:t>
            </a:fld>
            <a:endParaRPr lang="en-US" dirty="0"/>
          </a:p>
        </p:txBody>
      </p:sp>
    </p:spTree>
    <p:extLst>
      <p:ext uri="{BB962C8B-B14F-4D97-AF65-F5344CB8AC3E}">
        <p14:creationId xmlns:p14="http://schemas.microsoft.com/office/powerpoint/2010/main" val="457695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dirty="0" smtClean="0">
                <a:solidFill>
                  <a:schemeClr val="tx1"/>
                </a:solidFill>
                <a:effectLst/>
                <a:latin typeface="+mn-lt"/>
                <a:ea typeface="+mn-ea"/>
                <a:cs typeface="+mn-cs"/>
              </a:rPr>
              <a:t>One of the main reasons for setting up a network is to share an Internet connection. Some businesses and large organizations have a dedicated connection</a:t>
            </a:r>
            <a:r>
              <a:rPr lang="en-US" sz="1200" kern="1200" baseline="0" dirty="0" smtClean="0">
                <a:solidFill>
                  <a:schemeClr val="tx1"/>
                </a:solidFill>
                <a:effectLst/>
                <a:latin typeface="+mn-lt"/>
                <a:ea typeface="+mn-ea"/>
                <a:cs typeface="+mn-cs"/>
              </a:rPr>
              <a:t> to the Internet, but other businesses and homeowners purchase Internet access from </a:t>
            </a:r>
            <a:r>
              <a:rPr lang="en-US" sz="1200" b="0" i="1" u="none" strike="noStrike" kern="1200" dirty="0" smtClean="0">
                <a:solidFill>
                  <a:schemeClr val="tx1"/>
                </a:solidFill>
                <a:effectLst/>
                <a:latin typeface="+mn-lt"/>
                <a:ea typeface="+mn-ea"/>
                <a:cs typeface="+mn-cs"/>
              </a:rPr>
              <a:t>Internet service providers</a:t>
            </a:r>
            <a:r>
              <a:rPr lang="en-US" sz="1200" b="1" i="1"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a:t>
            </a:r>
            <a:r>
              <a:rPr lang="en-US" sz="1200" b="0" i="1" u="none" strike="noStrike" kern="1200" dirty="0" smtClean="0">
                <a:solidFill>
                  <a:schemeClr val="tx1"/>
                </a:solidFill>
                <a:effectLst/>
                <a:latin typeface="+mn-lt"/>
                <a:ea typeface="+mn-ea"/>
                <a:cs typeface="+mn-cs"/>
              </a:rPr>
              <a:t>ISPs</a:t>
            </a:r>
            <a:r>
              <a:rPr lang="en-US" sz="1200" i="1" kern="1200" dirty="0" smtClean="0">
                <a:solidFill>
                  <a:schemeClr val="tx1"/>
                </a:solidFill>
                <a:effectLst/>
                <a:latin typeface="+mn-lt"/>
                <a:ea typeface="+mn-ea"/>
                <a:cs typeface="+mn-cs"/>
              </a:rPr>
              <a:t>)</a:t>
            </a:r>
            <a:r>
              <a:rPr lang="en-US" sz="1200" i="0" kern="1200" dirty="0" smtClean="0">
                <a:solidFill>
                  <a:schemeClr val="tx1"/>
                </a:solidFill>
                <a:effectLst/>
                <a:latin typeface="+mn-lt"/>
                <a:ea typeface="+mn-ea"/>
                <a:cs typeface="+mn-cs"/>
              </a:rPr>
              <a:t>. ISPs might be specialized providers, like Juno, or companies like Comcast that provide additional</a:t>
            </a:r>
            <a:r>
              <a:rPr lang="en-US" sz="1200" i="0" kern="1200" baseline="0" dirty="0" smtClean="0">
                <a:solidFill>
                  <a:schemeClr val="tx1"/>
                </a:solidFill>
                <a:effectLst/>
                <a:latin typeface="+mn-lt"/>
                <a:ea typeface="+mn-ea"/>
                <a:cs typeface="+mn-cs"/>
              </a:rPr>
              <a:t> services, such as phone and cable TV.</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31</a:t>
            </a:fld>
            <a:endParaRPr lang="en-US" dirty="0"/>
          </a:p>
        </p:txBody>
      </p:sp>
    </p:spTree>
    <p:extLst>
      <p:ext uri="{BB962C8B-B14F-4D97-AF65-F5344CB8AC3E}">
        <p14:creationId xmlns:p14="http://schemas.microsoft.com/office/powerpoint/2010/main" val="4059110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i="0" kern="1200" dirty="0" smtClean="0">
                <a:solidFill>
                  <a:schemeClr val="tx1"/>
                </a:solidFill>
                <a:effectLst/>
                <a:latin typeface="+mn-lt"/>
                <a:ea typeface="+mn-ea"/>
                <a:cs typeface="+mn-cs"/>
              </a:rPr>
              <a:t>Broadband is the preferred way to access the Internet, but in</a:t>
            </a:r>
            <a:r>
              <a:rPr lang="en-US" sz="1200" i="0" kern="1200" baseline="0" dirty="0" smtClean="0">
                <a:solidFill>
                  <a:schemeClr val="tx1"/>
                </a:solidFill>
                <a:effectLst/>
                <a:latin typeface="+mn-lt"/>
                <a:ea typeface="+mn-ea"/>
                <a:cs typeface="+mn-cs"/>
              </a:rPr>
              <a:t> some situations cellular or dial-up access might be necessary.</a:t>
            </a:r>
          </a:p>
        </p:txBody>
      </p:sp>
      <p:sp>
        <p:nvSpPr>
          <p:cNvPr id="4" name="Slide Number Placeholder 3"/>
          <p:cNvSpPr>
            <a:spLocks noGrp="1"/>
          </p:cNvSpPr>
          <p:nvPr>
            <p:ph type="sldNum" sz="quarter" idx="10"/>
          </p:nvPr>
        </p:nvSpPr>
        <p:spPr/>
        <p:txBody>
          <a:bodyPr/>
          <a:lstStyle/>
          <a:p>
            <a:fld id="{277E2621-405C-4F83-9120-2E9601611C17}" type="slidenum">
              <a:rPr lang="en-US" smtClean="0"/>
              <a:pPr/>
              <a:t>32</a:t>
            </a:fld>
            <a:endParaRPr lang="en-US" dirty="0"/>
          </a:p>
        </p:txBody>
      </p:sp>
    </p:spTree>
    <p:extLst>
      <p:ext uri="{BB962C8B-B14F-4D97-AF65-F5344CB8AC3E}">
        <p14:creationId xmlns:p14="http://schemas.microsoft.com/office/powerpoint/2010/main" val="4059110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1" u="none" strike="noStrike" kern="1200" dirty="0" smtClean="0">
                <a:solidFill>
                  <a:schemeClr val="tx1"/>
                </a:solidFill>
                <a:effectLst/>
                <a:latin typeface="+mn-lt"/>
                <a:ea typeface="+mn-ea"/>
                <a:cs typeface="+mn-cs"/>
              </a:rPr>
              <a:t>Broadband</a:t>
            </a:r>
            <a:r>
              <a:rPr lang="en-US" sz="1200" b="0" kern="1200" dirty="0" smtClean="0">
                <a:solidFill>
                  <a:schemeClr val="tx1"/>
                </a:solidFill>
                <a:effectLst/>
                <a:latin typeface="+mn-lt"/>
                <a:ea typeface="+mn-ea"/>
                <a:cs typeface="+mn-cs"/>
              </a:rPr>
              <a:t>, often referred to as high-speed Internet, refers to a type of connection that offers a faster means to connect to the Internet with faster throughput. Broadband usually has a data transmission rate of 1</a:t>
            </a:r>
            <a:r>
              <a:rPr lang="en-US" sz="1200" b="0" kern="1200" baseline="0" dirty="0" smtClean="0">
                <a:solidFill>
                  <a:schemeClr val="tx1"/>
                </a:solidFill>
                <a:effectLst/>
                <a:latin typeface="+mn-lt"/>
                <a:ea typeface="+mn-ea"/>
                <a:cs typeface="+mn-cs"/>
              </a:rPr>
              <a:t> – 50 </a:t>
            </a:r>
            <a:r>
              <a:rPr lang="en-US" sz="1200" b="0" kern="1200" dirty="0" smtClean="0">
                <a:solidFill>
                  <a:schemeClr val="tx1"/>
                </a:solidFill>
                <a:effectLst/>
                <a:latin typeface="+mn-lt"/>
                <a:ea typeface="+mn-ea"/>
                <a:cs typeface="+mn-cs"/>
              </a:rPr>
              <a:t>Mbps. This high rate of access is in contrast to dial-up Internet access, which has a maximum transmission speed of 56 Kbps (kilobits</a:t>
            </a:r>
            <a:r>
              <a:rPr lang="en-US" sz="1200" b="0" kern="1200" baseline="0" dirty="0" smtClean="0">
                <a:solidFill>
                  <a:schemeClr val="tx1"/>
                </a:solidFill>
                <a:effectLst/>
                <a:latin typeface="+mn-lt"/>
                <a:ea typeface="+mn-ea"/>
                <a:cs typeface="+mn-cs"/>
              </a:rPr>
              <a:t> per second)</a:t>
            </a:r>
            <a:r>
              <a:rPr lang="en-US" sz="1200" b="0" kern="1200" dirty="0" smtClean="0">
                <a:solidFill>
                  <a:schemeClr val="tx1"/>
                </a:solidFill>
                <a:effectLst/>
                <a:latin typeface="+mn-lt"/>
                <a:ea typeface="+mn-ea"/>
                <a:cs typeface="+mn-cs"/>
              </a:rPr>
              <a:t>.</a:t>
            </a:r>
            <a:endParaRPr lang="en-US" sz="1200" b="1"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The standard wired broadband technologies in most areas are cable,</a:t>
            </a:r>
            <a:r>
              <a:rPr lang="en-US" sz="1200" kern="1200" baseline="0" dirty="0" smtClean="0">
                <a:solidFill>
                  <a:schemeClr val="tx1"/>
                </a:solidFill>
                <a:effectLst/>
                <a:latin typeface="+mn-lt"/>
                <a:ea typeface="+mn-ea"/>
                <a:cs typeface="+mn-cs"/>
              </a:rPr>
              <a:t> DSL (</a:t>
            </a:r>
            <a:r>
              <a:rPr lang="en-US" sz="1200" b="0" i="0" u="none" strike="noStrike" kern="1200" dirty="0" smtClean="0">
                <a:solidFill>
                  <a:schemeClr val="tx1"/>
                </a:solidFill>
                <a:effectLst/>
                <a:latin typeface="+mn-lt"/>
                <a:ea typeface="+mn-ea"/>
                <a:cs typeface="+mn-cs"/>
              </a:rPr>
              <a:t>digital subscriber line)</a:t>
            </a:r>
            <a:r>
              <a:rPr lang="en-US" sz="1200" kern="1200" dirty="0" smtClean="0">
                <a:solidFill>
                  <a:schemeClr val="tx1"/>
                </a:solidFill>
                <a:effectLst/>
                <a:latin typeface="+mn-lt"/>
                <a:ea typeface="+mn-ea"/>
                <a:cs typeface="+mn-cs"/>
              </a:rPr>
              <a:t>, and fiber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optic service.</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33</a:t>
            </a:fld>
            <a:endParaRPr lang="en-US" dirty="0"/>
          </a:p>
        </p:txBody>
      </p:sp>
    </p:spTree>
    <p:extLst>
      <p:ext uri="{BB962C8B-B14F-4D97-AF65-F5344CB8AC3E}">
        <p14:creationId xmlns:p14="http://schemas.microsoft.com/office/powerpoint/2010/main" val="2988550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Satellite</a:t>
            </a:r>
            <a:r>
              <a:rPr lang="en-US" sz="1200" kern="1200" baseline="0" dirty="0" smtClean="0">
                <a:solidFill>
                  <a:schemeClr val="tx1"/>
                </a:solidFill>
                <a:effectLst/>
                <a:latin typeface="+mn-lt"/>
                <a:ea typeface="+mn-ea"/>
                <a:cs typeface="+mn-cs"/>
              </a:rPr>
              <a:t> broadband is used mostly in rural or mountain areas that can’t get DSL, cable, or fiber optic service.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dirty="0" smtClean="0">
                <a:solidFill>
                  <a:schemeClr val="tx1"/>
                </a:solidFill>
                <a:effectLst/>
                <a:latin typeface="+mn-lt"/>
                <a:ea typeface="+mn-ea"/>
                <a:cs typeface="+mn-cs"/>
              </a:rPr>
              <a:t>There are also wireless broadband</a:t>
            </a:r>
            <a:r>
              <a:rPr lang="en-US" sz="1200" b="0" i="0" u="none" strike="noStrike" kern="1200" baseline="0" dirty="0" smtClean="0">
                <a:solidFill>
                  <a:schemeClr val="tx1"/>
                </a:solidFill>
                <a:effectLst/>
                <a:latin typeface="+mn-lt"/>
                <a:ea typeface="+mn-ea"/>
                <a:cs typeface="+mn-cs"/>
              </a:rPr>
              <a:t> options. Mobile broadband is offered through many cell phone service providers through 3G and 4G networks. Wireless Internet (WiFi) is also available via </a:t>
            </a:r>
            <a:r>
              <a:rPr lang="en-US" sz="1200" b="0" i="0" u="none" strike="noStrike" kern="1200" baseline="0" dirty="0" err="1" smtClean="0">
                <a:solidFill>
                  <a:schemeClr val="tx1"/>
                </a:solidFill>
                <a:effectLst/>
                <a:latin typeface="+mn-lt"/>
                <a:ea typeface="+mn-ea"/>
                <a:cs typeface="+mn-cs"/>
              </a:rPr>
              <a:t>WiFi</a:t>
            </a:r>
            <a:r>
              <a:rPr lang="en-US" sz="1200" b="0" i="0" u="none" strike="noStrike" kern="1200" baseline="0" dirty="0" smtClean="0">
                <a:solidFill>
                  <a:schemeClr val="tx1"/>
                </a:solidFill>
                <a:effectLst/>
                <a:latin typeface="+mn-lt"/>
                <a:ea typeface="+mn-ea"/>
                <a:cs typeface="+mn-cs"/>
              </a:rPr>
              <a:t> radio waves.</a:t>
            </a:r>
            <a:endParaRPr lang="en-US" sz="1200" kern="1200" baseline="0" dirty="0" smtClean="0">
              <a:solidFill>
                <a:schemeClr val="tx1"/>
              </a:solidFill>
              <a:effectLst/>
              <a:latin typeface="+mn-lt"/>
              <a:ea typeface="+mn-ea"/>
              <a:cs typeface="+mn-cs"/>
            </a:endParaRPr>
          </a:p>
          <a:p>
            <a:pPr marL="171450" indent="-171450">
              <a:buFont typeface="Arial" pitchFamily="34" charset="0"/>
              <a:buChar cha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34</a:t>
            </a:fld>
            <a:endParaRPr lang="en-US" dirty="0"/>
          </a:p>
        </p:txBody>
      </p:sp>
    </p:spTree>
    <p:extLst>
      <p:ext uri="{BB962C8B-B14F-4D97-AF65-F5344CB8AC3E}">
        <p14:creationId xmlns:p14="http://schemas.microsoft.com/office/powerpoint/2010/main" val="2988550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1" u="none" strike="noStrike" kern="1200" dirty="0" smtClean="0">
                <a:solidFill>
                  <a:schemeClr val="tx1"/>
                </a:solidFill>
                <a:effectLst/>
                <a:latin typeface="+mn-lt"/>
                <a:ea typeface="+mn-ea"/>
                <a:cs typeface="+mn-cs"/>
              </a:rPr>
              <a:t>Cable</a:t>
            </a:r>
            <a:r>
              <a:rPr lang="en-US" sz="1200" b="0" i="1" u="none" strike="noStrike" kern="1200" baseline="0" dirty="0" smtClean="0">
                <a:solidFill>
                  <a:schemeClr val="tx1"/>
                </a:solidFill>
                <a:effectLst/>
                <a:latin typeface="+mn-lt"/>
                <a:ea typeface="+mn-ea"/>
                <a:cs typeface="+mn-cs"/>
              </a:rPr>
              <a:t> Internet </a:t>
            </a:r>
            <a:r>
              <a:rPr lang="en-US" sz="1200" b="0" i="0" u="none" strike="noStrike" kern="1200" baseline="0" dirty="0" smtClean="0">
                <a:solidFill>
                  <a:schemeClr val="tx1"/>
                </a:solidFill>
                <a:effectLst/>
                <a:latin typeface="+mn-lt"/>
                <a:ea typeface="+mn-ea"/>
                <a:cs typeface="+mn-cs"/>
              </a:rPr>
              <a:t>is a broadband service that transmits data over the coaxial cables that also transmit cable television.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1" u="none" strike="noStrike" kern="1200" baseline="0" dirty="0" smtClean="0">
                <a:solidFill>
                  <a:schemeClr val="tx1"/>
                </a:solidFill>
                <a:effectLst/>
                <a:latin typeface="+mn-lt"/>
                <a:ea typeface="+mn-ea"/>
                <a:cs typeface="+mn-cs"/>
              </a:rPr>
              <a:t>DSL (digital subscriber line)</a:t>
            </a:r>
            <a:r>
              <a:rPr lang="en-US" sz="1200" b="0" i="0" u="none" strike="noStrike" kern="1200" baseline="0" dirty="0" smtClean="0">
                <a:solidFill>
                  <a:schemeClr val="tx1"/>
                </a:solidFill>
                <a:effectLst/>
                <a:latin typeface="+mn-lt"/>
                <a:ea typeface="+mn-ea"/>
                <a:cs typeface="+mn-cs"/>
              </a:rPr>
              <a:t> uses twisted-pair cable to connect your computer to the Internet. The bandwidth of the wires is split into three sections. One is used to carry voice data. DSL uses the remaining two lanes to send and receive data.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1" u="none" strike="noStrike" kern="1200" baseline="0" dirty="0" smtClean="0">
                <a:solidFill>
                  <a:schemeClr val="tx1"/>
                </a:solidFill>
                <a:effectLst/>
                <a:latin typeface="+mn-lt"/>
                <a:ea typeface="+mn-ea"/>
                <a:cs typeface="+mn-cs"/>
              </a:rPr>
              <a:t>Fiber optic service </a:t>
            </a:r>
            <a:r>
              <a:rPr lang="en-US" sz="1200" b="0" i="0" u="none" strike="noStrike" kern="1200" baseline="0" dirty="0" smtClean="0">
                <a:solidFill>
                  <a:schemeClr val="tx1"/>
                </a:solidFill>
                <a:effectLst/>
                <a:latin typeface="+mn-lt"/>
                <a:ea typeface="+mn-ea"/>
                <a:cs typeface="+mn-cs"/>
              </a:rPr>
              <a:t>uses fiber optic lines, which are strands of optically pure glass or plastic that are as thin as a human hair. They’re arranged in bundles called optical cables and transmit data via light signals over long distances.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35</a:t>
            </a:fld>
            <a:endParaRPr lang="en-US" dirty="0"/>
          </a:p>
        </p:txBody>
      </p:sp>
    </p:spTree>
    <p:extLst>
      <p:ext uri="{BB962C8B-B14F-4D97-AF65-F5344CB8AC3E}">
        <p14:creationId xmlns:p14="http://schemas.microsoft.com/office/powerpoint/2010/main" val="2988550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i="0" u="none" strike="noStrike" kern="1200" dirty="0" smtClean="0">
                <a:solidFill>
                  <a:schemeClr val="tx1"/>
                </a:solidFill>
                <a:effectLst/>
                <a:latin typeface="+mn-lt"/>
                <a:ea typeface="+mn-ea"/>
                <a:cs typeface="+mn-cs"/>
              </a:rPr>
              <a:t>To take advantage of </a:t>
            </a:r>
            <a:r>
              <a:rPr lang="en-US" sz="1200" b="0" i="1" u="none" strike="noStrike" kern="1200" dirty="0" smtClean="0">
                <a:solidFill>
                  <a:schemeClr val="tx1"/>
                </a:solidFill>
                <a:effectLst/>
                <a:latin typeface="+mn-lt"/>
                <a:ea typeface="+mn-ea"/>
                <a:cs typeface="+mn-cs"/>
              </a:rPr>
              <a:t>satellite</a:t>
            </a:r>
            <a:r>
              <a:rPr lang="en-US" sz="1200" b="0" i="1" u="none" strike="noStrike" kern="1200" baseline="0" dirty="0" smtClean="0">
                <a:solidFill>
                  <a:schemeClr val="tx1"/>
                </a:solidFill>
                <a:effectLst/>
                <a:latin typeface="+mn-lt"/>
                <a:ea typeface="+mn-ea"/>
                <a:cs typeface="+mn-cs"/>
              </a:rPr>
              <a:t> Internet</a:t>
            </a:r>
            <a:r>
              <a:rPr lang="en-US" sz="1200" b="0" i="0" u="none" strike="noStrike" kern="1200" baseline="0" dirty="0" smtClean="0">
                <a:solidFill>
                  <a:schemeClr val="tx1"/>
                </a:solidFill>
                <a:effectLst/>
                <a:latin typeface="+mn-lt"/>
                <a:ea typeface="+mn-ea"/>
                <a:cs typeface="+mn-cs"/>
              </a:rPr>
              <a:t>, you need a satellite dish, which is placed outside your home and connected to your computer with coaxial cable, the same type of cable used for cable TV. Data from your computer is transmitted between your personal satellite dish and the satellite company’s receiving satellite dish by a satellite that sites in a geosynchronous orbit thousands of miles above the Earth.</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36</a:t>
            </a:fld>
            <a:endParaRPr lang="en-US" dirty="0"/>
          </a:p>
        </p:txBody>
      </p:sp>
    </p:spTree>
    <p:extLst>
      <p:ext uri="{BB962C8B-B14F-4D97-AF65-F5344CB8AC3E}">
        <p14:creationId xmlns:p14="http://schemas.microsoft.com/office/powerpoint/2010/main" val="2988550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sz="1200" b="0" kern="1200" dirty="0" smtClean="0">
                <a:solidFill>
                  <a:schemeClr val="tx1"/>
                </a:solidFill>
                <a:latin typeface="+mn-lt"/>
                <a:ea typeface="+mn-ea"/>
                <a:cs typeface="+mn-cs"/>
              </a:rPr>
              <a:t>To access the Internet wirelessly at home, you need to establish WiFi on your home network</a:t>
            </a:r>
            <a:r>
              <a:rPr lang="en-US" sz="1200" b="0" kern="1200" baseline="0" dirty="0" smtClean="0">
                <a:solidFill>
                  <a:schemeClr val="tx1"/>
                </a:solidFill>
                <a:latin typeface="+mn-lt"/>
                <a:ea typeface="+mn-ea"/>
                <a:cs typeface="+mn-cs"/>
              </a:rPr>
              <a:t> by using a router that features wireless capabilities. You also need the right equipment on your mobile device. </a:t>
            </a:r>
          </a:p>
          <a:p>
            <a:pPr marL="171450" indent="-171450">
              <a:buFont typeface="Arial" pitchFamily="34" charset="0"/>
              <a:buChar char="•"/>
            </a:pPr>
            <a:r>
              <a:rPr lang="en-US" sz="1200" b="0" kern="1200" baseline="0" dirty="0" smtClean="0">
                <a:solidFill>
                  <a:schemeClr val="tx1"/>
                </a:solidFill>
                <a:latin typeface="+mn-lt"/>
                <a:ea typeface="+mn-ea"/>
                <a:cs typeface="+mn-cs"/>
              </a:rPr>
              <a:t>Virtually all laptops, smartphones, game systems, and personal media players sold today are </a:t>
            </a:r>
            <a:r>
              <a:rPr lang="en-US" sz="1200" b="0" kern="1200" baseline="0" dirty="0" err="1" smtClean="0">
                <a:solidFill>
                  <a:schemeClr val="tx1"/>
                </a:solidFill>
                <a:latin typeface="+mn-lt"/>
                <a:ea typeface="+mn-ea"/>
                <a:cs typeface="+mn-cs"/>
              </a:rPr>
              <a:t>WiFi</a:t>
            </a:r>
            <a:r>
              <a:rPr lang="en-US" sz="1200" b="0" kern="1200" baseline="0" dirty="0" smtClean="0">
                <a:solidFill>
                  <a:schemeClr val="tx1"/>
                </a:solidFill>
                <a:latin typeface="+mn-lt"/>
                <a:ea typeface="+mn-ea"/>
                <a:cs typeface="+mn-cs"/>
              </a:rPr>
              <a:t>-enabled and come with built-in wireless capability.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37</a:t>
            </a:fld>
            <a:endParaRPr lang="en-US" dirty="0"/>
          </a:p>
        </p:txBody>
      </p:sp>
    </p:spTree>
    <p:extLst>
      <p:ext uri="{BB962C8B-B14F-4D97-AF65-F5344CB8AC3E}">
        <p14:creationId xmlns:p14="http://schemas.microsoft.com/office/powerpoint/2010/main" val="3154892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sz="1200" b="0" kern="1200" dirty="0" smtClean="0">
                <a:solidFill>
                  <a:schemeClr val="tx1"/>
                </a:solidFill>
                <a:latin typeface="+mn-lt"/>
                <a:ea typeface="+mn-ea"/>
                <a:cs typeface="+mn-cs"/>
              </a:rPr>
              <a:t>When you’re away from home, you might need </a:t>
            </a:r>
            <a:r>
              <a:rPr lang="en-US" sz="1200" b="0" kern="1200" baseline="0" dirty="0" smtClean="0">
                <a:solidFill>
                  <a:schemeClr val="tx1"/>
                </a:solidFill>
                <a:latin typeface="+mn-lt"/>
                <a:ea typeface="+mn-ea"/>
                <a:cs typeface="+mn-cs"/>
              </a:rPr>
              <a:t>a </a:t>
            </a:r>
            <a:r>
              <a:rPr lang="en-US" sz="1200" b="0" kern="1200" dirty="0" smtClean="0">
                <a:solidFill>
                  <a:schemeClr val="tx1"/>
                </a:solidFill>
                <a:latin typeface="+mn-lt"/>
                <a:ea typeface="+mn-ea"/>
                <a:cs typeface="+mn-cs"/>
              </a:rPr>
              <a:t>WiFi hotspot. Many public places</a:t>
            </a:r>
            <a:r>
              <a:rPr lang="en-US" sz="1200" b="0" kern="1200" baseline="0" dirty="0" smtClean="0">
                <a:solidFill>
                  <a:schemeClr val="tx1"/>
                </a:solidFill>
                <a:latin typeface="+mn-lt"/>
                <a:ea typeface="+mn-ea"/>
                <a:cs typeface="+mn-cs"/>
              </a:rPr>
              <a:t> offer WiFi access. You can also </a:t>
            </a:r>
            <a:r>
              <a:rPr lang="en-US" sz="1200" b="0" kern="1200" dirty="0" smtClean="0">
                <a:solidFill>
                  <a:schemeClr val="tx1"/>
                </a:solidFill>
                <a:latin typeface="+mn-lt"/>
                <a:ea typeface="+mn-ea"/>
                <a:cs typeface="+mn-cs"/>
              </a:rPr>
              <a:t>sign up for 3G or 4G Internet access with a cell phone provider.</a:t>
            </a:r>
          </a:p>
          <a:p>
            <a:pPr marL="171450" indent="-171450">
              <a:buFont typeface="Arial" pitchFamily="34" charset="0"/>
              <a:buChar char="•"/>
            </a:pPr>
            <a:r>
              <a:rPr lang="en-US" sz="1200" b="0" kern="1200" dirty="0" smtClean="0">
                <a:solidFill>
                  <a:schemeClr val="tx1"/>
                </a:solidFill>
                <a:latin typeface="+mn-lt"/>
                <a:ea typeface="+mn-ea"/>
                <a:cs typeface="+mn-cs"/>
              </a:rPr>
              <a:t>Websites</a:t>
            </a:r>
            <a:r>
              <a:rPr lang="en-US" sz="1200" b="0" kern="1200" baseline="0" dirty="0" smtClean="0">
                <a:solidFill>
                  <a:schemeClr val="tx1"/>
                </a:solidFill>
                <a:latin typeface="+mn-lt"/>
                <a:ea typeface="+mn-ea"/>
                <a:cs typeface="+mn-cs"/>
              </a:rPr>
              <a:t> like Wi-Fi-FreeSpot (</a:t>
            </a:r>
            <a:r>
              <a:rPr lang="en-US" sz="1200" b="0" i="1" kern="1200" baseline="0" dirty="0" smtClean="0">
                <a:solidFill>
                  <a:schemeClr val="tx1"/>
                </a:solidFill>
                <a:latin typeface="+mn-lt"/>
                <a:ea typeface="+mn-ea"/>
                <a:cs typeface="+mn-cs"/>
              </a:rPr>
              <a:t>wififreespot.com</a:t>
            </a:r>
            <a:r>
              <a:rPr lang="en-US" sz="1200" b="0" kern="1200" baseline="0" dirty="0" smtClean="0">
                <a:solidFill>
                  <a:schemeClr val="tx1"/>
                </a:solidFill>
                <a:latin typeface="+mn-lt"/>
                <a:ea typeface="+mn-ea"/>
                <a:cs typeface="+mn-cs"/>
              </a:rPr>
              <a:t>) and Wi-Fi Planet (</a:t>
            </a:r>
            <a:r>
              <a:rPr lang="en-US" sz="1200" b="0" i="1" kern="1200" baseline="0" dirty="0" smtClean="0">
                <a:solidFill>
                  <a:schemeClr val="tx1"/>
                </a:solidFill>
                <a:latin typeface="+mn-lt"/>
                <a:ea typeface="+mn-ea"/>
                <a:cs typeface="+mn-cs"/>
              </a:rPr>
              <a:t>wi-fiplanet.com</a:t>
            </a:r>
            <a:r>
              <a:rPr lang="en-US" sz="1200" b="0" kern="1200" baseline="0" dirty="0" smtClean="0">
                <a:solidFill>
                  <a:schemeClr val="tx1"/>
                </a:solidFill>
                <a:latin typeface="+mn-lt"/>
                <a:ea typeface="+mn-ea"/>
                <a:cs typeface="+mn-cs"/>
              </a:rPr>
              <a:t>) help you locate a free hotspot wherever you’re planning to go.</a:t>
            </a:r>
          </a:p>
          <a:p>
            <a:pPr marL="171450" indent="-171450">
              <a:buFont typeface="Arial" pitchFamily="34" charset="0"/>
              <a:buChar char="•"/>
            </a:pPr>
            <a:r>
              <a:rPr lang="en-US" sz="1200" b="0" kern="1200" baseline="0" dirty="0" smtClean="0">
                <a:solidFill>
                  <a:schemeClr val="tx1"/>
                </a:solidFill>
                <a:latin typeface="+mn-lt"/>
                <a:ea typeface="+mn-ea"/>
                <a:cs typeface="+mn-cs"/>
              </a:rPr>
              <a:t>Even wireless in-flight Internet service is available. Gogo (</a:t>
            </a:r>
            <a:r>
              <a:rPr lang="en-US" sz="1200" b="0" i="1" kern="1200" baseline="0" dirty="0" smtClean="0">
                <a:solidFill>
                  <a:schemeClr val="tx1"/>
                </a:solidFill>
                <a:latin typeface="+mn-lt"/>
                <a:ea typeface="+mn-ea"/>
                <a:cs typeface="+mn-cs"/>
              </a:rPr>
              <a:t>gogoair.com</a:t>
            </a:r>
            <a:r>
              <a:rPr lang="en-US" sz="1200" b="0" kern="1200" baseline="0" dirty="0" smtClean="0">
                <a:solidFill>
                  <a:schemeClr val="tx1"/>
                </a:solidFill>
                <a:latin typeface="+mn-lt"/>
                <a:ea typeface="+mn-ea"/>
                <a:cs typeface="+mn-cs"/>
              </a:rPr>
              <a:t>) is a wireless broadband network that provides coverage on participating airlines across the continental United States. So when you are cleared to use your portable electronic devices, you can comfortably access wireless Internet from 35,000 feet.</a:t>
            </a:r>
            <a:endParaRPr lang="en-US" sz="1200" b="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38</a:t>
            </a:fld>
            <a:endParaRPr lang="en-US" dirty="0"/>
          </a:p>
        </p:txBody>
      </p:sp>
    </p:spTree>
    <p:extLst>
      <p:ext uri="{BB962C8B-B14F-4D97-AF65-F5344CB8AC3E}">
        <p14:creationId xmlns:p14="http://schemas.microsoft.com/office/powerpoint/2010/main" val="28702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sz="1200" kern="1200" dirty="0" smtClean="0">
                <a:solidFill>
                  <a:schemeClr val="tx1"/>
                </a:solidFill>
                <a:ea typeface="+mn-ea"/>
                <a:cs typeface="+mn-cs"/>
              </a:rPr>
              <a:t>A computer </a:t>
            </a:r>
            <a:r>
              <a:rPr lang="en-US" sz="1200" b="0" i="1" kern="1200" dirty="0" smtClean="0">
                <a:solidFill>
                  <a:schemeClr val="tx1"/>
                </a:solidFill>
                <a:ea typeface="+mn-ea"/>
                <a:cs typeface="+mn-cs"/>
              </a:rPr>
              <a:t>network</a:t>
            </a:r>
            <a:r>
              <a:rPr lang="en-US" sz="1200" kern="1200" dirty="0" smtClean="0">
                <a:solidFill>
                  <a:schemeClr val="tx1"/>
                </a:solidFill>
                <a:ea typeface="+mn-ea"/>
                <a:cs typeface="+mn-cs"/>
              </a:rPr>
              <a:t> is simply two or more computers that are connected via software and hardware so that they can communicate with each other. </a:t>
            </a:r>
          </a:p>
          <a:p>
            <a:pPr marL="171450" indent="-171450">
              <a:buFont typeface="Arial" pitchFamily="34" charset="0"/>
              <a:buChar char="•"/>
            </a:pPr>
            <a:r>
              <a:rPr lang="en-US" sz="1200" kern="1200" dirty="0" smtClean="0">
                <a:solidFill>
                  <a:schemeClr val="tx1"/>
                </a:solidFill>
                <a:ea typeface="+mn-ea"/>
                <a:cs typeface="+mn-cs"/>
              </a:rPr>
              <a:t>Each device connected to a network is referred to as a </a:t>
            </a:r>
            <a:r>
              <a:rPr lang="en-US" sz="1200" b="0" i="1" kern="1200" dirty="0" smtClean="0">
                <a:solidFill>
                  <a:schemeClr val="tx1"/>
                </a:solidFill>
                <a:ea typeface="+mn-ea"/>
                <a:cs typeface="+mn-cs"/>
              </a:rPr>
              <a:t>node</a:t>
            </a:r>
            <a:r>
              <a:rPr lang="en-US" sz="1200" b="0" kern="1200" dirty="0" smtClean="0">
                <a:solidFill>
                  <a:schemeClr val="tx1"/>
                </a:solidFill>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A node can be a computer, a peripheral such as a printer or game console, or a network device such as a</a:t>
            </a:r>
            <a:r>
              <a:rPr lang="en-US" sz="1200" kern="1200" baseline="0" dirty="0" smtClean="0">
                <a:solidFill>
                  <a:schemeClr val="tx1"/>
                </a:solidFill>
                <a:effectLst/>
                <a:latin typeface="+mn-lt"/>
                <a:ea typeface="+mn-ea"/>
                <a:cs typeface="+mn-cs"/>
              </a:rPr>
              <a:t> router. </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kern="1200" dirty="0" smtClean="0">
              <a:solidFill>
                <a:schemeClr val="tx1"/>
              </a:solidFill>
              <a:effectLst/>
              <a:latin typeface="+mn-lt"/>
              <a:ea typeface="+mn-ea"/>
              <a:cs typeface="+mn-cs"/>
            </a:endParaRPr>
          </a:p>
          <a:p>
            <a:pPr marL="171450" indent="-171450">
              <a:buFont typeface="Arial" pitchFamily="34" charset="0"/>
              <a:buChar char="•"/>
            </a:pPr>
            <a:endParaRPr lang="en-US" sz="1200" b="0" kern="120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0FCA0123-C110-4221-AFA9-204FA76276BE}" type="slidenum">
              <a:rPr lang="en-US" smtClean="0"/>
              <a:pPr>
                <a:defRPr/>
              </a:pPr>
              <a:t>3</a:t>
            </a:fld>
            <a:endParaRPr lang="en-US" dirty="0"/>
          </a:p>
        </p:txBody>
      </p:sp>
    </p:spTree>
    <p:extLst>
      <p:ext uri="{BB962C8B-B14F-4D97-AF65-F5344CB8AC3E}">
        <p14:creationId xmlns:p14="http://schemas.microsoft.com/office/powerpoint/2010/main" val="3813509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sz="1200" b="0" i="1" kern="1200" dirty="0" smtClean="0">
                <a:solidFill>
                  <a:schemeClr val="tx1"/>
                </a:solidFill>
                <a:latin typeface="+mn-lt"/>
                <a:ea typeface="+mn-ea"/>
                <a:cs typeface="+mn-cs"/>
              </a:rPr>
              <a:t>Mobile</a:t>
            </a:r>
            <a:r>
              <a:rPr lang="en-US" sz="1200" b="0" i="1" kern="1200" baseline="0" dirty="0" smtClean="0">
                <a:solidFill>
                  <a:schemeClr val="tx1"/>
                </a:solidFill>
                <a:latin typeface="+mn-lt"/>
                <a:ea typeface="+mn-ea"/>
                <a:cs typeface="+mn-cs"/>
              </a:rPr>
              <a:t> broadband </a:t>
            </a:r>
            <a:r>
              <a:rPr lang="en-US" sz="1200" b="0" kern="1200" baseline="0" dirty="0" smtClean="0">
                <a:solidFill>
                  <a:schemeClr val="tx1"/>
                </a:solidFill>
                <a:latin typeface="+mn-lt"/>
                <a:ea typeface="+mn-ea"/>
                <a:cs typeface="+mn-cs"/>
              </a:rPr>
              <a:t>connects you to the Internet through the same cellular network that cell phones use to get 3G or 4G Internet access. </a:t>
            </a:r>
          </a:p>
          <a:p>
            <a:pPr marL="171450" indent="-171450">
              <a:buFont typeface="Arial" pitchFamily="34" charset="0"/>
              <a:buChar char="•"/>
            </a:pPr>
            <a:r>
              <a:rPr lang="en-US" sz="1200" b="0" kern="1200" baseline="0" dirty="0" smtClean="0">
                <a:solidFill>
                  <a:schemeClr val="tx1"/>
                </a:solidFill>
                <a:latin typeface="+mn-lt"/>
                <a:ea typeface="+mn-ea"/>
                <a:cs typeface="+mn-cs"/>
              </a:rPr>
              <a:t>3G and 4G can be thought of as “WiFi everywhere” in that they provide Internet access to your mobile devices in the same way they provide voice service. 3G and 4G refer to the third and fourth generations, respectively, of cell phone networks.</a:t>
            </a:r>
          </a:p>
          <a:p>
            <a:pPr marL="171450" indent="-171450">
              <a:buFont typeface="Arial" pitchFamily="34" charset="0"/>
              <a:buChar char="•"/>
            </a:pPr>
            <a:r>
              <a:rPr lang="en-US" sz="1200" b="0" i="1" kern="1200" baseline="0" dirty="0" smtClean="0">
                <a:solidFill>
                  <a:schemeClr val="tx1"/>
                </a:solidFill>
                <a:latin typeface="+mn-lt"/>
                <a:ea typeface="+mn-ea"/>
                <a:cs typeface="+mn-cs"/>
              </a:rPr>
              <a:t>4G</a:t>
            </a:r>
            <a:r>
              <a:rPr lang="en-US" sz="1200" b="0" kern="1200" baseline="0" dirty="0" smtClean="0">
                <a:solidFill>
                  <a:schemeClr val="tx1"/>
                </a:solidFill>
                <a:latin typeface="+mn-lt"/>
                <a:ea typeface="+mn-ea"/>
                <a:cs typeface="+mn-cs"/>
              </a:rPr>
              <a:t> is the latest service standard and offers the fastest data access speeds.</a:t>
            </a:r>
          </a:p>
          <a:p>
            <a:pPr marL="171450" indent="-171450">
              <a:buFont typeface="Arial" pitchFamily="34" charset="0"/>
              <a:buChar char="•"/>
            </a:pPr>
            <a:r>
              <a:rPr lang="en-US" sz="1200" b="0" kern="1200" baseline="0" dirty="0" smtClean="0">
                <a:solidFill>
                  <a:schemeClr val="tx1"/>
                </a:solidFill>
                <a:latin typeface="+mn-lt"/>
                <a:ea typeface="+mn-ea"/>
                <a:cs typeface="+mn-cs"/>
              </a:rPr>
              <a:t>To utilize the 3G or 4G capabilities, you need to sign up for an access plan with a mobile data provider.</a:t>
            </a:r>
          </a:p>
        </p:txBody>
      </p:sp>
      <p:sp>
        <p:nvSpPr>
          <p:cNvPr id="4" name="Slide Number Placeholder 3"/>
          <p:cNvSpPr>
            <a:spLocks noGrp="1"/>
          </p:cNvSpPr>
          <p:nvPr>
            <p:ph type="sldNum" sz="quarter" idx="10"/>
          </p:nvPr>
        </p:nvSpPr>
        <p:spPr/>
        <p:txBody>
          <a:bodyPr/>
          <a:lstStyle/>
          <a:p>
            <a:fld id="{277E2621-405C-4F83-9120-2E9601611C17}" type="slidenum">
              <a:rPr lang="en-US" smtClean="0"/>
              <a:pPr/>
              <a:t>39</a:t>
            </a:fld>
            <a:endParaRPr lang="en-US" dirty="0"/>
          </a:p>
        </p:txBody>
      </p:sp>
    </p:spTree>
    <p:extLst>
      <p:ext uri="{BB962C8B-B14F-4D97-AF65-F5344CB8AC3E}">
        <p14:creationId xmlns:p14="http://schemas.microsoft.com/office/powerpoint/2010/main" val="2118043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sz="1200" b="0" kern="1200" baseline="0" dirty="0" smtClean="0">
                <a:solidFill>
                  <a:schemeClr val="tx1"/>
                </a:solidFill>
                <a:latin typeface="+mn-lt"/>
                <a:ea typeface="+mn-ea"/>
                <a:cs typeface="+mn-cs"/>
              </a:rPr>
              <a:t>Mobile broadband Internet such as 3G performs similarly to a standard DLS connection (roughly 3 Mbps). </a:t>
            </a:r>
          </a:p>
          <a:p>
            <a:pPr marL="171450" indent="-171450">
              <a:buFont typeface="Arial" pitchFamily="34" charset="0"/>
              <a:buChar char="•"/>
            </a:pPr>
            <a:r>
              <a:rPr lang="en-US" sz="1200" b="0" kern="1200" baseline="0" dirty="0" smtClean="0">
                <a:solidFill>
                  <a:schemeClr val="tx1"/>
                </a:solidFill>
                <a:latin typeface="+mn-lt"/>
                <a:ea typeface="+mn-ea"/>
                <a:cs typeface="+mn-cs"/>
              </a:rPr>
              <a:t>According to the standards set for 4G, the data transfer rate you would get while in a moving vehicle is approximately 100 Mbps; from a fixed location, you can expect up to a 1 </a:t>
            </a:r>
            <a:r>
              <a:rPr lang="en-US" sz="1200" b="0" kern="1200" baseline="0" dirty="0" err="1" smtClean="0">
                <a:solidFill>
                  <a:schemeClr val="tx1"/>
                </a:solidFill>
                <a:latin typeface="+mn-lt"/>
                <a:ea typeface="+mn-ea"/>
                <a:cs typeface="+mn-cs"/>
              </a:rPr>
              <a:t>Gbps</a:t>
            </a:r>
            <a:r>
              <a:rPr lang="en-US" sz="1200" b="0" kern="1200" baseline="0" dirty="0" smtClean="0">
                <a:solidFill>
                  <a:schemeClr val="tx1"/>
                </a:solidFill>
                <a:latin typeface="+mn-lt"/>
                <a:ea typeface="+mn-ea"/>
                <a:cs typeface="+mn-cs"/>
              </a:rPr>
              <a:t> data transfer rate. </a:t>
            </a:r>
          </a:p>
          <a:p>
            <a:pPr marL="171450" indent="-171450">
              <a:buFont typeface="Arial" pitchFamily="34" charset="0"/>
              <a:buChar char="•"/>
            </a:pPr>
            <a:r>
              <a:rPr lang="en-US" sz="1200" b="0" kern="1200" baseline="0" dirty="0" smtClean="0">
                <a:solidFill>
                  <a:schemeClr val="tx1"/>
                </a:solidFill>
                <a:latin typeface="+mn-lt"/>
                <a:ea typeface="+mn-ea"/>
                <a:cs typeface="+mn-cs"/>
              </a:rPr>
              <a:t>Some of the early 4G systems released in the market support less than the required 1 </a:t>
            </a:r>
            <a:r>
              <a:rPr lang="en-US" sz="1200" b="0" kern="1200" baseline="0" dirty="0" err="1" smtClean="0">
                <a:solidFill>
                  <a:schemeClr val="tx1"/>
                </a:solidFill>
                <a:latin typeface="+mn-lt"/>
                <a:ea typeface="+mn-ea"/>
                <a:cs typeface="+mn-cs"/>
              </a:rPr>
              <a:t>Gbps</a:t>
            </a:r>
            <a:r>
              <a:rPr lang="en-US" sz="1200" b="0" kern="1200" baseline="0" dirty="0" smtClean="0">
                <a:solidFill>
                  <a:schemeClr val="tx1"/>
                </a:solidFill>
                <a:latin typeface="+mn-lt"/>
                <a:ea typeface="+mn-ea"/>
                <a:cs typeface="+mn-cs"/>
              </a:rPr>
              <a:t> rate and are not fully compliant with 4G standards, and so are being tagged as 4G LTE. They are still faster than 3G, however.</a:t>
            </a:r>
          </a:p>
        </p:txBody>
      </p:sp>
      <p:sp>
        <p:nvSpPr>
          <p:cNvPr id="4" name="Slide Number Placeholder 3"/>
          <p:cNvSpPr>
            <a:spLocks noGrp="1"/>
          </p:cNvSpPr>
          <p:nvPr>
            <p:ph type="sldNum" sz="quarter" idx="10"/>
          </p:nvPr>
        </p:nvSpPr>
        <p:spPr/>
        <p:txBody>
          <a:bodyPr/>
          <a:lstStyle/>
          <a:p>
            <a:fld id="{277E2621-405C-4F83-9120-2E9601611C17}" type="slidenum">
              <a:rPr lang="en-US" smtClean="0"/>
              <a:pPr/>
              <a:t>40</a:t>
            </a:fld>
            <a:endParaRPr lang="en-US" dirty="0"/>
          </a:p>
        </p:txBody>
      </p:sp>
    </p:spTree>
    <p:extLst>
      <p:ext uri="{BB962C8B-B14F-4D97-AF65-F5344CB8AC3E}">
        <p14:creationId xmlns:p14="http://schemas.microsoft.com/office/powerpoint/2010/main" val="2118043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sz="1200" b="0" kern="1200" baseline="0" dirty="0" smtClean="0">
                <a:solidFill>
                  <a:schemeClr val="tx1"/>
                </a:solidFill>
                <a:latin typeface="+mn-lt"/>
                <a:ea typeface="+mn-ea"/>
                <a:cs typeface="+mn-cs"/>
              </a:rPr>
              <a:t>Many devices such as the </a:t>
            </a:r>
            <a:r>
              <a:rPr lang="en-US" sz="1200" b="0" kern="1200" baseline="0" dirty="0" err="1" smtClean="0">
                <a:solidFill>
                  <a:schemeClr val="tx1"/>
                </a:solidFill>
                <a:latin typeface="+mn-lt"/>
                <a:ea typeface="+mn-ea"/>
                <a:cs typeface="+mn-cs"/>
              </a:rPr>
              <a:t>iPad</a:t>
            </a:r>
            <a:r>
              <a:rPr lang="en-US" sz="1200" b="0" kern="1200" baseline="0" dirty="0" smtClean="0">
                <a:solidFill>
                  <a:schemeClr val="tx1"/>
                </a:solidFill>
                <a:latin typeface="+mn-lt"/>
                <a:ea typeface="+mn-ea"/>
                <a:cs typeface="+mn-cs"/>
              </a:rPr>
              <a:t>, Kindle Fire, Chromebook, and some laptops are available with built-in 3G or 4G capabilities. If your device doesn’t have built-in 3G or 4G equipment, you can buy a USB modem. Like a smartphone, they require a service plan.</a:t>
            </a:r>
          </a:p>
          <a:p>
            <a:pPr marL="171450" indent="-171450">
              <a:buFont typeface="Arial" pitchFamily="34" charset="0"/>
              <a:buChar char="•"/>
            </a:pPr>
            <a:r>
              <a:rPr lang="en-US" sz="1200" b="0" kern="1200" baseline="0" dirty="0" smtClean="0">
                <a:solidFill>
                  <a:schemeClr val="tx1"/>
                </a:solidFill>
                <a:latin typeface="+mn-lt"/>
                <a:ea typeface="+mn-ea"/>
                <a:cs typeface="+mn-cs"/>
              </a:rPr>
              <a:t>Instead of buying a USB modem that works on one device, you can buy a mobile hotspot. These mobile hotspots let you connect more than one device to the Internet with either WiFi or mobile broadband. Mobile hotspots also require a data plan, but the monthly fee might be less than paying for individual plans.</a:t>
            </a:r>
          </a:p>
        </p:txBody>
      </p:sp>
      <p:sp>
        <p:nvSpPr>
          <p:cNvPr id="4" name="Slide Number Placeholder 3"/>
          <p:cNvSpPr>
            <a:spLocks noGrp="1"/>
          </p:cNvSpPr>
          <p:nvPr>
            <p:ph type="sldNum" sz="quarter" idx="10"/>
          </p:nvPr>
        </p:nvSpPr>
        <p:spPr/>
        <p:txBody>
          <a:bodyPr/>
          <a:lstStyle/>
          <a:p>
            <a:fld id="{277E2621-405C-4F83-9120-2E9601611C17}" type="slidenum">
              <a:rPr lang="en-US" smtClean="0"/>
              <a:pPr/>
              <a:t>41</a:t>
            </a:fld>
            <a:endParaRPr lang="en-US" dirty="0"/>
          </a:p>
        </p:txBody>
      </p:sp>
    </p:spTree>
    <p:extLst>
      <p:ext uri="{BB962C8B-B14F-4D97-AF65-F5344CB8AC3E}">
        <p14:creationId xmlns:p14="http://schemas.microsoft.com/office/powerpoint/2010/main" val="224099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sz="1200" b="0" kern="1200" baseline="0" dirty="0" smtClean="0">
                <a:solidFill>
                  <a:schemeClr val="tx1"/>
                </a:solidFill>
                <a:latin typeface="+mn-lt"/>
                <a:ea typeface="+mn-ea"/>
                <a:cs typeface="+mn-cs"/>
              </a:rPr>
              <a:t>Although about 70 percent of Internet users in the United States use high-speed Internet connections, there are still some areas where broadband service isn’t available. A dial-up connection requires a standard phone line and a modem to access the Internet.</a:t>
            </a:r>
          </a:p>
          <a:p>
            <a:pPr marL="171450" indent="-171450">
              <a:buFont typeface="Arial" pitchFamily="34" charset="0"/>
              <a:buChar char="•"/>
            </a:pPr>
            <a:r>
              <a:rPr lang="en-US" sz="1200" b="0" kern="1200" baseline="0" dirty="0" smtClean="0">
                <a:solidFill>
                  <a:schemeClr val="tx1"/>
                </a:solidFill>
                <a:latin typeface="+mn-lt"/>
                <a:ea typeface="+mn-ea"/>
                <a:cs typeface="+mn-cs"/>
              </a:rPr>
              <a:t>Some people choose to use a dial-up connection when there’s no high-speed service in their area. Also, a dial-up connection is the least costly way to connect to the Internet.</a:t>
            </a:r>
          </a:p>
          <a:p>
            <a:pPr marL="171450" indent="-171450">
              <a:buFont typeface="Arial" pitchFamily="34" charset="0"/>
              <a:buChar char="•"/>
            </a:pPr>
            <a:r>
              <a:rPr lang="en-US" sz="1200" b="0" kern="1200" baseline="0" dirty="0" smtClean="0">
                <a:solidFill>
                  <a:schemeClr val="tx1"/>
                </a:solidFill>
                <a:latin typeface="+mn-lt"/>
                <a:ea typeface="+mn-ea"/>
                <a:cs typeface="+mn-cs"/>
              </a:rPr>
              <a:t>The major downside to dial-up is speed. Dial-up modems transfer data 600 times slower than a fiber optic broadband connection.</a:t>
            </a:r>
          </a:p>
        </p:txBody>
      </p:sp>
      <p:sp>
        <p:nvSpPr>
          <p:cNvPr id="4" name="Slide Number Placeholder 3"/>
          <p:cNvSpPr>
            <a:spLocks noGrp="1"/>
          </p:cNvSpPr>
          <p:nvPr>
            <p:ph type="sldNum" sz="quarter" idx="10"/>
          </p:nvPr>
        </p:nvSpPr>
        <p:spPr/>
        <p:txBody>
          <a:bodyPr/>
          <a:lstStyle/>
          <a:p>
            <a:fld id="{277E2621-405C-4F83-9120-2E9601611C17}" type="slidenum">
              <a:rPr lang="en-US" smtClean="0"/>
              <a:pPr/>
              <a:t>42</a:t>
            </a:fld>
            <a:endParaRPr lang="en-US" dirty="0"/>
          </a:p>
        </p:txBody>
      </p:sp>
    </p:spTree>
    <p:extLst>
      <p:ext uri="{BB962C8B-B14F-4D97-AF65-F5344CB8AC3E}">
        <p14:creationId xmlns:p14="http://schemas.microsoft.com/office/powerpoint/2010/main" val="41743613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Now that you understand the basic components of a home network and your Internet connection options, you’re ready to install a network in your home.</a:t>
            </a:r>
            <a:r>
              <a:rPr lang="en-US" sz="1200" kern="1200" baseline="0" dirty="0" smtClean="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Only a few</a:t>
            </a:r>
            <a:r>
              <a:rPr lang="en-US" sz="1200" kern="1200" baseline="0" dirty="0" smtClean="0">
                <a:solidFill>
                  <a:schemeClr val="tx1"/>
                </a:solidFill>
                <a:effectLst/>
                <a:latin typeface="+mn-lt"/>
                <a:ea typeface="+mn-ea"/>
                <a:cs typeface="+mn-cs"/>
              </a:rPr>
              <a:t> years ago, most home networks included just a few computers and a printer. However, a network that can manage those devices is often very different from one that can support the smartphones, gaming consoles, tablets, and smart TVs many homes have added to their networks since.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43</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When setting up a home network</a:t>
            </a:r>
            <a:r>
              <a:rPr lang="en-US" sz="1200" kern="1200" baseline="0" dirty="0" smtClean="0">
                <a:solidFill>
                  <a:schemeClr val="tx1"/>
                </a:solidFill>
                <a:effectLst/>
                <a:latin typeface="+mn-lt"/>
                <a:ea typeface="+mn-ea"/>
                <a:cs typeface="+mn-cs"/>
              </a:rPr>
              <a:t> first you should evaluate all the devices you’re using or might add.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For a home network to run efficiently and fast, it’s best that all network nodes use the latest wireless Ethernet standard.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Devices that support the 802.11n standard have been around for a while. The newest wireless standard is 802.11 ac.</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Your router might still be supporting the 802.11n standard. If you have the fastest 802.11ac NIC in your laptop, but the router is the 802.11n standard, then data will be sent at the speeds of the lower standard.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44</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An 802.11ac wireless routers offer the fastest connection speeds and a greater wireless signal range.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45</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You might be able to tell whether your router is supporting the faster 802.11ac standard just by looking at it. Many routers have the wireless standard indicated on</a:t>
            </a:r>
            <a:r>
              <a:rPr lang="en-US" sz="1200" kern="1200" baseline="0" dirty="0" smtClean="0">
                <a:solidFill>
                  <a:schemeClr val="tx1"/>
                </a:solidFill>
                <a:effectLst/>
                <a:latin typeface="+mn-lt"/>
                <a:ea typeface="+mn-ea"/>
                <a:cs typeface="+mn-cs"/>
              </a:rPr>
              <a:t> the devices. If you’re still not sure, you can search for more information on your router by entering the model number into a search engine.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To see which network adapters are installed in your Windows computer, use the Device Manager utility, which lists all the adapters. If you can’t tell which wireless standard the adapter supports from the list, search the Internet for information on your specific adapter to determine its capability.</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46</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Most</a:t>
            </a:r>
            <a:r>
              <a:rPr lang="en-US" sz="1200" kern="1200" baseline="0" dirty="0" smtClean="0">
                <a:solidFill>
                  <a:schemeClr val="tx1"/>
                </a:solidFill>
                <a:effectLst/>
                <a:latin typeface="+mn-lt"/>
                <a:ea typeface="+mn-ea"/>
                <a:cs typeface="+mn-cs"/>
              </a:rPr>
              <a:t> home routers have three or four Ethernet ports to support wired connections. If you need additional ports, you can buy a standalone switch and plug that into one of the ports on your router.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Don’t mistakenly buy another router with an embedded switch and try adding that to your network. The two routers will cause conflicts.</a:t>
            </a:r>
            <a:r>
              <a:rPr lang="en-US" sz="1200" b="0" i="0" u="none" strike="noStrike" kern="1200" baseline="0" dirty="0" smtClean="0">
                <a:solidFill>
                  <a:schemeClr val="tx1"/>
                </a:solidFill>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Most</a:t>
            </a:r>
            <a:r>
              <a:rPr lang="en-US" sz="1200" kern="1200" baseline="0" dirty="0" smtClean="0">
                <a:solidFill>
                  <a:schemeClr val="tx1"/>
                </a:solidFill>
                <a:effectLst/>
                <a:latin typeface="+mn-lt"/>
                <a:ea typeface="+mn-ea"/>
                <a:cs typeface="+mn-cs"/>
              </a:rPr>
              <a:t> home wireless routers can support up to 253 wireless connections at the same time.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Regardless of how many devices your home network has, they all share bandwidth when they’re connected to a router.</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47</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All routers that support the 802.11n standard should work with computers running Windows or OS X. However, Apple has designed routers that are optimized for working with Apple computers. So if you’re connecting Apple computers to your network, you might want to use the Apple AirPort Extreme router.</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Windows machines can also connect to an AirPort router, so it’s a great choice for households with both Apples and PCs. It uses the newest 802.11ac technology for the fastest data transfers.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48</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There are several benefits to having computers networked: </a:t>
            </a:r>
          </a:p>
          <a:p>
            <a:pPr marL="628650" lvl="1" indent="-171450">
              <a:buFont typeface="Arial" pitchFamily="34" charset="0"/>
              <a:buChar char="•"/>
            </a:pPr>
            <a:r>
              <a:rPr lang="en-US" sz="1200" b="0" kern="1200" dirty="0" smtClean="0">
                <a:solidFill>
                  <a:schemeClr val="tx1"/>
                </a:solidFill>
                <a:effectLst/>
                <a:latin typeface="+mn-lt"/>
                <a:ea typeface="+mn-ea"/>
                <a:cs typeface="+mn-cs"/>
              </a:rPr>
              <a:t>Sharing an</a:t>
            </a:r>
            <a:r>
              <a:rPr lang="en-US" sz="1200" b="0" kern="1200" baseline="0" dirty="0" smtClean="0">
                <a:solidFill>
                  <a:schemeClr val="tx1"/>
                </a:solidFill>
                <a:effectLst/>
                <a:latin typeface="+mn-lt"/>
                <a:ea typeface="+mn-ea"/>
                <a:cs typeface="+mn-cs"/>
              </a:rPr>
              <a:t> Internet connection: A</a:t>
            </a:r>
            <a:r>
              <a:rPr lang="en-US" sz="1200" b="0" kern="1200" dirty="0" smtClean="0">
                <a:solidFill>
                  <a:schemeClr val="tx1"/>
                </a:solidFill>
                <a:effectLst/>
                <a:latin typeface="+mn-lt"/>
                <a:ea typeface="+mn-ea"/>
                <a:cs typeface="+mn-cs"/>
              </a:rPr>
              <a:t> network lets you share the high-speed Internet connection. </a:t>
            </a:r>
          </a:p>
          <a:p>
            <a:pPr marL="628650" lvl="1" indent="-171450">
              <a:buFont typeface="Arial" pitchFamily="34" charset="0"/>
              <a:buChar char="•"/>
            </a:pPr>
            <a:r>
              <a:rPr lang="en-US" sz="1200" b="0" kern="1200" dirty="0" smtClean="0">
                <a:solidFill>
                  <a:schemeClr val="tx1"/>
                </a:solidFill>
                <a:effectLst/>
                <a:latin typeface="+mn-lt"/>
                <a:ea typeface="+mn-ea"/>
                <a:cs typeface="+mn-cs"/>
              </a:rPr>
              <a:t>Sharing printers and other peripherals: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Networks let you share peripheral devices. </a:t>
            </a:r>
          </a:p>
          <a:p>
            <a:pPr marL="628650" lvl="1" indent="-171450">
              <a:buFont typeface="Arial" pitchFamily="34" charset="0"/>
              <a:buChar char="•"/>
            </a:pPr>
            <a:r>
              <a:rPr lang="en-US" sz="1200" b="0" kern="1200" dirty="0" smtClean="0">
                <a:solidFill>
                  <a:schemeClr val="tx1"/>
                </a:solidFill>
                <a:effectLst/>
                <a:latin typeface="+mn-lt"/>
                <a:ea typeface="+mn-ea"/>
                <a:cs typeface="+mn-cs"/>
              </a:rPr>
              <a:t>Sharing files:</a:t>
            </a:r>
            <a:r>
              <a:rPr lang="en-US" sz="1200" b="0" kern="1200" baseline="0" dirty="0" smtClean="0">
                <a:solidFill>
                  <a:schemeClr val="tx1"/>
                </a:solidFill>
                <a:effectLst/>
                <a:latin typeface="+mn-lt"/>
                <a:ea typeface="+mn-ea"/>
                <a:cs typeface="+mn-cs"/>
              </a:rPr>
              <a:t> You can share </a:t>
            </a:r>
            <a:r>
              <a:rPr lang="en-US" sz="1200" b="0" kern="1200" dirty="0" smtClean="0">
                <a:solidFill>
                  <a:schemeClr val="tx1"/>
                </a:solidFill>
                <a:effectLst/>
                <a:latin typeface="+mn-lt"/>
                <a:ea typeface="+mn-ea"/>
                <a:cs typeface="+mn-cs"/>
              </a:rPr>
              <a:t>files between networked computers without having to use portable </a:t>
            </a:r>
            <a:r>
              <a:rPr lang="en-US" sz="1200" b="0" kern="1200" smtClean="0">
                <a:solidFill>
                  <a:schemeClr val="tx1"/>
                </a:solidFill>
                <a:effectLst/>
                <a:latin typeface="+mn-lt"/>
                <a:ea typeface="+mn-ea"/>
                <a:cs typeface="+mn-cs"/>
              </a:rPr>
              <a:t>storage devices. </a:t>
            </a:r>
            <a:r>
              <a:rPr lang="en-US" sz="1200" b="0" kern="1200" dirty="0" smtClean="0">
                <a:solidFill>
                  <a:schemeClr val="tx1"/>
                </a:solidFill>
                <a:effectLst/>
                <a:latin typeface="+mn-lt"/>
                <a:ea typeface="+mn-ea"/>
                <a:cs typeface="+mn-cs"/>
              </a:rPr>
              <a:t>In addition, you can set sharing options in Windows or OS X that let the user of each computer on the network access files stored on any other computer on the network.</a:t>
            </a:r>
          </a:p>
          <a:p>
            <a:pPr marL="628650" lvl="1" indent="-171450">
              <a:buFont typeface="Arial" pitchFamily="34" charset="0"/>
              <a:buChar char="•"/>
            </a:pPr>
            <a:r>
              <a:rPr lang="en-US" sz="1200" b="0" kern="1200" dirty="0" smtClean="0">
                <a:solidFill>
                  <a:schemeClr val="tx1"/>
                </a:solidFill>
                <a:effectLst/>
                <a:latin typeface="+mn-lt"/>
                <a:ea typeface="+mn-ea"/>
                <a:cs typeface="+mn-cs"/>
              </a:rPr>
              <a:t>Common communications: Computers</a:t>
            </a:r>
            <a:r>
              <a:rPr lang="en-US" sz="1200" b="0" kern="1200" baseline="0" dirty="0" smtClean="0">
                <a:solidFill>
                  <a:schemeClr val="tx1"/>
                </a:solidFill>
                <a:effectLst/>
                <a:latin typeface="+mn-lt"/>
                <a:ea typeface="+mn-ea"/>
                <a:cs typeface="+mn-cs"/>
              </a:rPr>
              <a:t> running different operating systems can communicate on the same network.</a:t>
            </a:r>
            <a:endParaRPr lang="en-US" sz="1200" b="1" kern="1200" dirty="0" smtClean="0">
              <a:solidFill>
                <a:schemeClr val="tx1"/>
              </a:solidFill>
              <a:effectLst/>
              <a:latin typeface="+mn-lt"/>
              <a:ea typeface="+mn-ea"/>
              <a:cs typeface="+mn-cs"/>
            </a:endParaRPr>
          </a:p>
          <a:p>
            <a:pPr marL="171450" indent="-171450">
              <a:buFont typeface="Arial" pitchFamily="34" charset="0"/>
              <a:buChar cha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a:t>
            </a:fld>
            <a:endParaRPr lang="en-US" dirty="0"/>
          </a:p>
        </p:txBody>
      </p:sp>
    </p:spTree>
    <p:extLst>
      <p:ext uri="{BB962C8B-B14F-4D97-AF65-F5344CB8AC3E}">
        <p14:creationId xmlns:p14="http://schemas.microsoft.com/office/powerpoint/2010/main" val="22796245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AirPort Express router can be used for home networks to support devices running </a:t>
            </a:r>
            <a:r>
              <a:rPr lang="en-US" sz="1200" b="0" i="0" u="none" strike="noStrike" kern="1200" baseline="0" dirty="0" err="1" smtClean="0">
                <a:solidFill>
                  <a:schemeClr val="tx1"/>
                </a:solidFill>
                <a:latin typeface="+mn-lt"/>
                <a:ea typeface="+mn-ea"/>
                <a:cs typeface="+mn-cs"/>
              </a:rPr>
              <a:t>iOs</a:t>
            </a:r>
            <a:r>
              <a:rPr lang="en-US" sz="1200" b="0" i="0" u="none" strike="noStrike" kern="1200" baseline="0" dirty="0" smtClean="0">
                <a:solidFill>
                  <a:schemeClr val="tx1"/>
                </a:solidFill>
                <a:latin typeface="+mn-lt"/>
                <a:ea typeface="+mn-ea"/>
                <a:cs typeface="+mn-cs"/>
              </a:rPr>
              <a:t>, OS X, and Windows. Multiple Ethernet ports enable several devices to access wired Internet connectivity.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49</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To determine what’s connected</a:t>
            </a:r>
            <a:r>
              <a:rPr lang="en-US" sz="1200" kern="1200" baseline="0" dirty="0" smtClean="0">
                <a:solidFill>
                  <a:schemeClr val="tx1"/>
                </a:solidFill>
                <a:effectLst/>
                <a:latin typeface="+mn-lt"/>
                <a:ea typeface="+mn-ea"/>
                <a:cs typeface="+mn-cs"/>
              </a:rPr>
              <a:t> to your router, you need to log in to an account associated with your router’s IP address. You can find your router’s IP address on the manufacturer’s website. Once you know it, type it into a web browser. You might need to enter a user name and password, but eventually you’ll get to a configuration page that lists what wired and wireless devices are in your network.</a:t>
            </a:r>
          </a:p>
          <a:p>
            <a:pPr marL="171450" indent="-171450">
              <a:buFont typeface="Arial" pitchFamily="34" charset="0"/>
              <a:buChar char="•"/>
            </a:pPr>
            <a:r>
              <a:rPr lang="en-US" sz="1200" b="0" i="0" u="none" strike="noStrike" kern="1200" baseline="0" dirty="0" smtClean="0">
                <a:solidFill>
                  <a:schemeClr val="tx1"/>
                </a:solidFill>
                <a:latin typeface="+mn-lt"/>
                <a:ea typeface="+mn-ea"/>
                <a:cs typeface="+mn-cs"/>
              </a:rPr>
              <a:t>Wired and wireless connections can use the same router.</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50</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1" kern="1200" dirty="0" smtClean="0">
                <a:solidFill>
                  <a:schemeClr val="tx1"/>
                </a:solidFill>
                <a:effectLst/>
                <a:latin typeface="+mn-lt"/>
                <a:ea typeface="+mn-ea"/>
                <a:cs typeface="+mn-cs"/>
              </a:rPr>
              <a:t>Network-attached</a:t>
            </a:r>
            <a:r>
              <a:rPr lang="en-US" sz="1200" i="1" kern="1200" baseline="0" dirty="0" smtClean="0">
                <a:solidFill>
                  <a:schemeClr val="tx1"/>
                </a:solidFill>
                <a:effectLst/>
                <a:latin typeface="+mn-lt"/>
                <a:ea typeface="+mn-ea"/>
                <a:cs typeface="+mn-cs"/>
              </a:rPr>
              <a:t> storage (NAS) devices </a:t>
            </a:r>
            <a:r>
              <a:rPr lang="en-US" sz="1200" kern="1200" baseline="0" dirty="0" smtClean="0">
                <a:solidFill>
                  <a:schemeClr val="tx1"/>
                </a:solidFill>
                <a:effectLst/>
                <a:latin typeface="+mn-lt"/>
                <a:ea typeface="+mn-ea"/>
                <a:cs typeface="+mn-cs"/>
              </a:rPr>
              <a:t>are specialized devices designed to store and manage all network data.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NAS devices are now being widely marketed for home networks. You can think of them as specialized external hard drives.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NAS devices connect directly to the network through a router or switch..</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For Apple computers, the Time Capsule is a wireless router combined with a hard drive that facilitates the backup of all computers connected to the network. The Time Capsule looks very similar to the AirPort router, and it works in conjunction with the Time Machine backup feature of OS X.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51</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A more sophisticated type of NAS device is a </a:t>
            </a:r>
            <a:r>
              <a:rPr lang="en-US" sz="1200" i="1" kern="1200" dirty="0" smtClean="0">
                <a:solidFill>
                  <a:schemeClr val="tx1"/>
                </a:solidFill>
                <a:effectLst/>
                <a:latin typeface="+mn-lt"/>
                <a:ea typeface="+mn-ea"/>
                <a:cs typeface="+mn-cs"/>
              </a:rPr>
              <a:t>home network</a:t>
            </a:r>
            <a:r>
              <a:rPr lang="en-US" sz="1200" i="1" kern="1200" baseline="0" dirty="0" smtClean="0">
                <a:solidFill>
                  <a:schemeClr val="tx1"/>
                </a:solidFill>
                <a:effectLst/>
                <a:latin typeface="+mn-lt"/>
                <a:ea typeface="+mn-ea"/>
                <a:cs typeface="+mn-cs"/>
              </a:rPr>
              <a:t> server</a:t>
            </a:r>
            <a:r>
              <a:rPr lang="en-US" sz="1200" kern="1200" baseline="0" dirty="0" smtClean="0">
                <a:solidFill>
                  <a:schemeClr val="tx1"/>
                </a:solidFill>
                <a:effectLst/>
                <a:latin typeface="+mn-lt"/>
                <a:ea typeface="+mn-ea"/>
                <a:cs typeface="+mn-cs"/>
              </a:rPr>
              <a:t>. Home network servers are specialized devices designed to store files, share files across the network, and back up files on computers connected to the network.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Home network servers are often configured with Windows Home Server and connect directly as a node. Home servers have more sophisticated functionality than NAS devices and often handle the following tasks: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Automatically back computers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Act as a repository for shared files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Function as an access gateway to allow any computer on the network to be accessed from a remote location via the Internet</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52</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Home network servers can perform a variety of tasks that simplify file management on a home network.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53</a:t>
            </a:fld>
            <a:endParaRPr lang="en-US" dirty="0"/>
          </a:p>
        </p:txBody>
      </p:sp>
    </p:spTree>
    <p:extLst>
      <p:ext uri="{BB962C8B-B14F-4D97-AF65-F5344CB8AC3E}">
        <p14:creationId xmlns:p14="http://schemas.microsoft.com/office/powerpoint/2010/main" val="1363385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network-ready</a:t>
            </a:r>
            <a:r>
              <a:rPr lang="en-US" sz="1200" b="0" i="1" kern="1200" baseline="0" dirty="0" smtClean="0">
                <a:solidFill>
                  <a:schemeClr val="tx1"/>
                </a:solidFill>
                <a:effectLst/>
                <a:latin typeface="+mn-lt"/>
                <a:ea typeface="+mn-ea"/>
                <a:cs typeface="+mn-cs"/>
              </a:rPr>
              <a:t> device </a:t>
            </a:r>
            <a:r>
              <a:rPr lang="en-US" sz="1200" b="0" i="0" kern="1200" baseline="0" dirty="0" smtClean="0">
                <a:solidFill>
                  <a:schemeClr val="tx1"/>
                </a:solidFill>
                <a:effectLst/>
                <a:latin typeface="+mn-lt"/>
                <a:ea typeface="+mn-ea"/>
                <a:cs typeface="+mn-cs"/>
              </a:rPr>
              <a:t>Intern</a:t>
            </a:r>
            <a:r>
              <a:rPr lang="en-US" sz="1200" b="0" kern="1200" baseline="0" dirty="0" smtClean="0">
                <a:solidFill>
                  <a:schemeClr val="tx1"/>
                </a:solidFill>
                <a:effectLst/>
                <a:latin typeface="+mn-lt"/>
                <a:ea typeface="+mn-ea"/>
                <a:cs typeface="+mn-cs"/>
              </a:rPr>
              <a:t>et-ready device) can be connected directly to a network, either through a wired or wireless connection. Most game consoles, Blu-ray players, and DVRs, as well as many televisions (smart TVs) and home theater systems, are network-ready. A device that is not network ready requires that the device be connected directly to another computer via a cable on the network.</a:t>
            </a:r>
          </a:p>
          <a:p>
            <a:pPr marL="0" indent="0">
              <a:buFont typeface="Arial" pitchFamily="34" charset="0"/>
              <a:buNone/>
            </a:pPr>
            <a:endParaRPr lang="en-US" sz="1200" b="0" kern="1200" baseline="0" dirty="0" smtClean="0">
              <a:solidFill>
                <a:schemeClr val="tx1"/>
              </a:solidFill>
              <a:effectLst/>
              <a:latin typeface="+mn-lt"/>
              <a:ea typeface="+mn-ea"/>
              <a:cs typeface="+mn-cs"/>
            </a:endParaRP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54</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kern="1200" baseline="0" dirty="0" smtClean="0">
                <a:solidFill>
                  <a:schemeClr val="tx1"/>
                </a:solidFill>
                <a:effectLst/>
                <a:latin typeface="+mn-lt"/>
                <a:ea typeface="+mn-ea"/>
                <a:cs typeface="+mn-cs"/>
              </a:rPr>
              <a:t>One </a:t>
            </a:r>
            <a:r>
              <a:rPr lang="en-US" sz="1200" b="0" kern="1200" dirty="0" smtClean="0">
                <a:solidFill>
                  <a:schemeClr val="tx1"/>
                </a:solidFill>
                <a:effectLst/>
                <a:latin typeface="+mn-lt"/>
                <a:ea typeface="+mn-ea"/>
                <a:cs typeface="+mn-cs"/>
              </a:rPr>
              <a:t>reason for connecting</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entertainment devices to your</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network is to access and share digital content across devices on your network. Connecting these devices to</a:t>
            </a:r>
            <a:r>
              <a:rPr lang="en-US" sz="1200" b="0" kern="1200" baseline="0" dirty="0" smtClean="0">
                <a:solidFill>
                  <a:schemeClr val="tx1"/>
                </a:solidFill>
                <a:effectLst/>
                <a:latin typeface="+mn-lt"/>
                <a:ea typeface="+mn-ea"/>
                <a:cs typeface="+mn-cs"/>
              </a:rPr>
              <a:t> your network also gives them access to the Internet so you can access a lot of entertainment content, including movies, videos, and music available online.</a:t>
            </a:r>
          </a:p>
          <a:p>
            <a:pPr marL="171450" indent="-171450">
              <a:buFont typeface="Arial" pitchFamily="34" charset="0"/>
              <a:buChar char="•"/>
            </a:pPr>
            <a:r>
              <a:rPr lang="en-US" sz="1200" b="0" kern="1200" baseline="0" dirty="0" smtClean="0">
                <a:solidFill>
                  <a:schemeClr val="tx1"/>
                </a:solidFill>
                <a:effectLst/>
                <a:latin typeface="+mn-lt"/>
                <a:ea typeface="+mn-ea"/>
                <a:cs typeface="+mn-cs"/>
              </a:rPr>
              <a:t>You can also use gaming devices to play multiplayer games with players in the next room or all over the world. The content you access is either downloaded or streamed to your devices. Newer smart TVs and other smart devices are continually adding apps and video services. </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55</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If you don’t have a smart TV,</a:t>
            </a:r>
            <a:r>
              <a:rPr lang="en-US" baseline="0" dirty="0" smtClean="0"/>
              <a:t> y</a:t>
            </a:r>
            <a:r>
              <a:rPr lang="en-US" dirty="0" smtClean="0"/>
              <a:t>ou</a:t>
            </a:r>
            <a:r>
              <a:rPr lang="en-US" baseline="0" dirty="0" smtClean="0"/>
              <a:t> can get the same services on your existing television by using a Blu-ray player like the Sony 3-D Blu-ray Disc player. These Blu-ray players feature integrated wireless connectivity to receive streaming media from various ISPs in addition to having high-definition resolution and the capability to display 3-D video. </a:t>
            </a:r>
          </a:p>
          <a:p>
            <a:pPr marL="171450" indent="-171450">
              <a:buFont typeface="Arial" pitchFamily="34" charset="0"/>
              <a:buChar char="•"/>
            </a:pPr>
            <a:r>
              <a:rPr lang="en-US" baseline="0" dirty="0" smtClean="0"/>
              <a:t>Some set-top boxes, such as the LG Smart TV Upgrader, also provide the same types of connectivity as a Blu-ray player.</a:t>
            </a:r>
          </a:p>
          <a:p>
            <a:pPr marL="171450" indent="-171450">
              <a:buFont typeface="Arial" pitchFamily="34" charset="0"/>
              <a:buChar char="•"/>
            </a:pPr>
            <a:r>
              <a:rPr lang="en-US" baseline="0" dirty="0" smtClean="0"/>
              <a:t>Alternatively, you can uses devices such as Apple TV or Google </a:t>
            </a:r>
            <a:r>
              <a:rPr lang="en-US" baseline="0" dirty="0" err="1" smtClean="0"/>
              <a:t>Chromecast</a:t>
            </a:r>
            <a:r>
              <a:rPr lang="en-US" baseline="0" dirty="0" smtClean="0"/>
              <a:t> that enable you to send Internet-based media to your traditional TV.</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56</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You might have a DVR, like the TiVo Premiere, which you use to record HDTV programs. The TiVo Desktop software, which you can download from </a:t>
            </a:r>
            <a:r>
              <a:rPr lang="en-US" i="1" baseline="0" dirty="0" smtClean="0"/>
              <a:t>tivo.com</a:t>
            </a:r>
            <a:r>
              <a:rPr lang="en-US" i="0" baseline="0" dirty="0" smtClean="0"/>
              <a:t>, lets you transfer shows recorded on your TiVo to your computer or portable devices</a:t>
            </a:r>
            <a:endParaRPr lang="en-US" baseline="0" dirty="0" smtClean="0"/>
          </a:p>
          <a:p>
            <a:pPr marL="171450" indent="-171450">
              <a:buFont typeface="Arial" pitchFamily="34" charset="0"/>
              <a:buChar char="•"/>
            </a:pPr>
            <a:r>
              <a:rPr lang="en-US" baseline="0" dirty="0" smtClean="0"/>
              <a:t>Current gaming systems like the PlayStation 4 (PS4) can function as total entertainment platforms when connected to the Internet through your network. The PS4 has a built-in Blu-ray drive and can play Blu-ray discs, DVDs, and music files.</a:t>
            </a:r>
          </a:p>
          <a:p>
            <a:pPr marL="171450" indent="-171450">
              <a:buFont typeface="Arial" pitchFamily="34" charset="0"/>
              <a:buChar char="•"/>
            </a:pPr>
            <a:r>
              <a:rPr lang="en-US" baseline="0" dirty="0" smtClean="0"/>
              <a:t>If you have a PS Vita, you can use the application Remote Play to access features on your PS4 from your Vita.</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57</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You can use your home</a:t>
            </a:r>
            <a:r>
              <a:rPr lang="en-US" baseline="0" dirty="0" smtClean="0"/>
              <a:t> network to share photos with a digital picture frame such as the Kodak Pulse Digital Frame that comes with built-in wireless adapters. Featuring a touch-screen interface, this frame can access photos stored on your network or on an online photo-sharing site and display them. You can even set up an e-mail address for the picture frame so that friends and family can e-mail pictures directly to the frame.</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58</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With a home network, all family members can connect their computing devices whenever and wherever they want.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77E2621-405C-4F83-9120-2E9601611C17}" type="slidenum">
              <a:rPr lang="en-US" smtClean="0"/>
              <a:pPr/>
              <a:t>5</a:t>
            </a:fld>
            <a:endParaRPr lang="en-US" dirty="0"/>
          </a:p>
        </p:txBody>
      </p:sp>
    </p:spTree>
    <p:extLst>
      <p:ext uri="{BB962C8B-B14F-4D97-AF65-F5344CB8AC3E}">
        <p14:creationId xmlns:p14="http://schemas.microsoft.com/office/powerpoint/2010/main" val="22796245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aseline="0" dirty="0" smtClean="0"/>
              <a:t>You can use your home network to enhance your home security with monitoring cameras that feature wireless connectivity. You can connect these cameras to your network and monitor them through software like the Logitech Alert System. </a:t>
            </a:r>
          </a:p>
          <a:p>
            <a:pPr marL="171450" indent="-171450">
              <a:buFont typeface="Arial" pitchFamily="34" charset="0"/>
              <a:buChar char="•"/>
            </a:pPr>
            <a:r>
              <a:rPr lang="en-US" baseline="0" dirty="0" smtClean="0"/>
              <a:t>The software can be configured to alert you via e-mail or text message when the cameras detect movement. Some systems also allow you to receive alerts when there is a lack of movement. This can be useful for monitoring an aging relative or for monitoring the arrival of children coming home from school.</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59</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2606"/>
            <a:ext cx="5486400" cy="4114800"/>
          </a:xfrm>
        </p:spPr>
        <p:txBody>
          <a:bodyPr/>
          <a:lstStyle/>
          <a:p>
            <a:pPr marL="171450" indent="-171450">
              <a:buFont typeface="Arial" pitchFamily="34" charset="0"/>
              <a:buChar char="•"/>
            </a:pPr>
            <a:r>
              <a:rPr lang="en-US" baseline="0" dirty="0" smtClean="0"/>
              <a:t>Before configuring the computers to run on the network:</a:t>
            </a:r>
          </a:p>
          <a:p>
            <a:pPr marL="628650" lvl="1" indent="-171450">
              <a:buFont typeface="Arial" pitchFamily="34" charset="0"/>
              <a:buChar char="•"/>
            </a:pPr>
            <a:r>
              <a:rPr lang="en-US" baseline="0" dirty="0" smtClean="0"/>
              <a:t>Make all nodes have network adapters.</a:t>
            </a:r>
          </a:p>
          <a:p>
            <a:pPr marL="628650" lvl="1" indent="-171450">
              <a:buFont typeface="Arial" pitchFamily="34" charset="0"/>
              <a:buChar char="•"/>
            </a:pPr>
            <a:r>
              <a:rPr lang="en-US" baseline="0" dirty="0" smtClean="0"/>
              <a:t>For wired connections, plug in all the cables.</a:t>
            </a:r>
          </a:p>
          <a:p>
            <a:pPr marL="628650" lvl="1" indent="-171450">
              <a:buFont typeface="Arial" pitchFamily="34" charset="0"/>
              <a:buChar char="•"/>
            </a:pPr>
            <a:r>
              <a:rPr lang="en-US" baseline="0" dirty="0" smtClean="0"/>
              <a:t>Make sure your modem is connected to your router and that it is connected to the Internet.</a:t>
            </a:r>
          </a:p>
          <a:p>
            <a:pPr marL="628650" lvl="1" indent="-171450">
              <a:buFont typeface="Arial" pitchFamily="34" charset="0"/>
              <a:buChar char="•"/>
            </a:pPr>
            <a:r>
              <a:rPr lang="en-US" baseline="0" dirty="0" smtClean="0"/>
              <a:t>Turn on your equipment in the following order:</a:t>
            </a:r>
          </a:p>
          <a:p>
            <a:pPr marL="1085850" lvl="2" indent="-171450">
              <a:buFont typeface="Arial" pitchFamily="34" charset="0"/>
              <a:buChar char="•"/>
            </a:pPr>
            <a:r>
              <a:rPr lang="en-US" baseline="0" dirty="0" smtClean="0"/>
              <a:t>Modem</a:t>
            </a:r>
          </a:p>
          <a:p>
            <a:pPr marL="1085850" lvl="2" indent="-171450">
              <a:buFont typeface="Arial" pitchFamily="34" charset="0"/>
              <a:buChar char="•"/>
            </a:pPr>
            <a:r>
              <a:rPr lang="en-US" baseline="0" dirty="0" smtClean="0"/>
              <a:t>Router</a:t>
            </a:r>
          </a:p>
          <a:p>
            <a:pPr marL="1085850" lvl="2" indent="-171450">
              <a:buFont typeface="Arial" pitchFamily="34" charset="0"/>
              <a:buChar char="•"/>
            </a:pPr>
            <a:r>
              <a:rPr lang="en-US" baseline="0" dirty="0" smtClean="0"/>
              <a:t>Computer and peripherals</a:t>
            </a:r>
          </a:p>
          <a:p>
            <a:pPr marL="171450" lvl="0" indent="-171450">
              <a:buFont typeface="Arial" pitchFamily="34" charset="0"/>
              <a:buChar char="•"/>
            </a:pPr>
            <a:r>
              <a:rPr lang="en-US" baseline="0" dirty="0" smtClean="0"/>
              <a:t>Next, open the Network and Sharing Center from the Control Panel:</a:t>
            </a:r>
          </a:p>
          <a:p>
            <a:pPr marL="628650" lvl="1" indent="-171450">
              <a:buFont typeface="Arial" pitchFamily="34" charset="0"/>
              <a:buChar char="•"/>
            </a:pPr>
            <a:r>
              <a:rPr lang="en-US" baseline="0" dirty="0" smtClean="0"/>
              <a:t>If it is a wired connection, you should connected. </a:t>
            </a:r>
          </a:p>
          <a:p>
            <a:pPr marL="628650" lvl="1" indent="-171450">
              <a:buFont typeface="Arial" pitchFamily="34" charset="0"/>
              <a:buChar char="•"/>
            </a:pPr>
            <a:r>
              <a:rPr lang="en-US" baseline="0" dirty="0" smtClean="0"/>
              <a:t>If it’s a wireless connection, click Connect to a Network in the Network and Internet group of the Control Panel. You will need to enter your passphrase.</a:t>
            </a:r>
          </a:p>
          <a:p>
            <a:pPr marL="628650"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60</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1200" b="0" i="0" u="none" strike="noStrike" kern="1200" baseline="0" dirty="0" smtClean="0">
                <a:solidFill>
                  <a:schemeClr val="tx1"/>
                </a:solidFill>
                <a:latin typeface="+mn-lt"/>
                <a:ea typeface="+mn-ea"/>
                <a:cs typeface="+mn-cs"/>
              </a:rPr>
              <a:t>Connecting a Windows 8.1 computer to a network for the first time is fairly automated. </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61</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1200" b="0" i="0" u="none" strike="noStrike" kern="1200" baseline="0" dirty="0" smtClean="0">
                <a:solidFill>
                  <a:schemeClr val="tx1"/>
                </a:solidFill>
                <a:latin typeface="+mn-lt"/>
                <a:ea typeface="+mn-ea"/>
                <a:cs typeface="+mn-cs"/>
              </a:rPr>
              <a:t>Windows 7 created a feature known as homegroup that has carried over to Windows 8. The homegroup is a software device that makes it easier to allow computers on a Windows 8 network to share peripherals and information. </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62</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Computers with various</a:t>
            </a:r>
            <a:r>
              <a:rPr lang="en-US" baseline="0" dirty="0" smtClean="0"/>
              <a:t> versions of Windows can coexist on the same network. Always set up the computers running the newest version of Windows first.</a:t>
            </a:r>
          </a:p>
          <a:p>
            <a:pPr marL="171450" indent="-171450">
              <a:buFont typeface="Arial" pitchFamily="34" charset="0"/>
              <a:buChar char="•"/>
            </a:pPr>
            <a:r>
              <a:rPr lang="en-US" baseline="0" dirty="0" smtClean="0"/>
              <a:t>Connecting a mobile device, regardless of its operating system, to a wireless network is an easy process. When you boot up your device, your device will display a list of available networks that the NIC in your device detects. On Macs, the list pops up in the Internet access icon in the system tray to display available networks, or click the Settings charm button in Windows 8 to display network connections. </a:t>
            </a:r>
          </a:p>
          <a:p>
            <a:pPr marL="628650"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63</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The maximum range of 802.11n</a:t>
            </a:r>
            <a:r>
              <a:rPr lang="en-US" baseline="0" dirty="0" smtClean="0"/>
              <a:t> or 802.11ac wireless devices is about 350 feet. Distance from the router or obstacles decrease throughput.</a:t>
            </a:r>
          </a:p>
          <a:p>
            <a:pPr marL="171450" indent="-171450">
              <a:buFont typeface="Arial" pitchFamily="34" charset="0"/>
              <a:buChar char="•"/>
            </a:pPr>
            <a:r>
              <a:rPr lang="en-US" baseline="0" dirty="0" smtClean="0"/>
              <a:t>If a node seems slow, repositioning it can affect communication between nodes. If this doesn’t work, move it closer to the router or to another room. If these don’t work, consider using a dual-band N router or adding a wireless range extender.</a:t>
            </a:r>
          </a:p>
          <a:p>
            <a:pPr marL="171450" indent="-171450">
              <a:buFont typeface="Arial" pitchFamily="34" charset="0"/>
              <a:buChar char="•"/>
            </a:pPr>
            <a:r>
              <a:rPr lang="en-US" baseline="0" dirty="0" smtClean="0"/>
              <a:t>A dual-band N router allows for simultaneous support for both 2.4-GHz and 5-GHz frequency bands for 802.11n and all prior standards. </a:t>
            </a:r>
          </a:p>
          <a:p>
            <a:pPr marL="171450" indent="-171450">
              <a:buFont typeface="Arial" pitchFamily="34" charset="0"/>
              <a:buChar char="•"/>
            </a:pPr>
            <a:r>
              <a:rPr lang="en-US" baseline="0" dirty="0" smtClean="0"/>
              <a:t>A </a:t>
            </a:r>
            <a:r>
              <a:rPr lang="en-US" i="1" baseline="0" dirty="0" smtClean="0"/>
              <a:t>wireless range extender </a:t>
            </a:r>
            <a:r>
              <a:rPr lang="en-US" baseline="0" dirty="0" smtClean="0"/>
              <a:t>is amplifies your wireless signal.</a:t>
            </a:r>
          </a:p>
          <a:p>
            <a:pPr marL="628650"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64</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Because a wireless range extender is installed in the den, Laptop C on the back porch can now connect to the wireless network.</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65</a:t>
            </a:fld>
            <a:endParaRPr lang="en-US" dirty="0"/>
          </a:p>
        </p:txBody>
      </p:sp>
    </p:spTree>
    <p:extLst>
      <p:ext uri="{BB962C8B-B14F-4D97-AF65-F5344CB8AC3E}">
        <p14:creationId xmlns:p14="http://schemas.microsoft.com/office/powerpoint/2010/main" val="530146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448E6050-CA74-4FA0-AA55-60709F1D8BDD}" type="slidenum">
              <a:rPr lang="en-US" smtClean="0"/>
              <a:pPr/>
              <a:t>66</a:t>
            </a:fld>
            <a:endParaRPr lang="en-US" dirty="0" smtClean="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All computers that connect to the Internet, regardless of whether they’re on a network, need to be secured from intruders. This is usually accomplished by using a </a:t>
            </a:r>
            <a:r>
              <a:rPr lang="en-US" sz="1200" b="0" i="0" u="none" strike="noStrike" kern="1200" dirty="0" smtClean="0">
                <a:solidFill>
                  <a:schemeClr val="tx1"/>
                </a:solidFill>
                <a:effectLst/>
                <a:latin typeface="+mn-lt"/>
                <a:ea typeface="+mn-ea"/>
                <a:cs typeface="+mn-cs"/>
              </a:rPr>
              <a:t>firewall</a:t>
            </a:r>
            <a:r>
              <a:rPr lang="en-US" sz="1200" b="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which is a hardware or software solution that helps shield your network from prying eyes.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Wireless networks present special vulnerabilities; therefore, you should take additional specific steps to keep your wireless network safe.</a:t>
            </a:r>
            <a:endParaRPr lang="en-US" sz="12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8018556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448E6050-CA74-4FA0-AA55-60709F1D8BDD}" type="slidenum">
              <a:rPr lang="en-US" smtClean="0"/>
              <a:pPr/>
              <a:t>67</a:t>
            </a:fld>
            <a:endParaRPr lang="en-US" dirty="0" smtClean="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A </a:t>
            </a:r>
            <a:r>
              <a:rPr lang="en-US" sz="1200" i="1" kern="1200" baseline="0" dirty="0" smtClean="0">
                <a:solidFill>
                  <a:schemeClr val="tx1"/>
                </a:solidFill>
                <a:effectLst/>
                <a:latin typeface="+mn-lt"/>
                <a:ea typeface="+mn-ea"/>
                <a:cs typeface="+mn-cs"/>
              </a:rPr>
              <a:t>hacker</a:t>
            </a:r>
            <a:r>
              <a:rPr lang="en-US" sz="1200" kern="1200" baseline="0" dirty="0" smtClean="0">
                <a:solidFill>
                  <a:schemeClr val="tx1"/>
                </a:solidFill>
                <a:effectLst/>
                <a:latin typeface="+mn-lt"/>
                <a:ea typeface="+mn-ea"/>
                <a:cs typeface="+mn-cs"/>
              </a:rPr>
              <a:t> is someone who breaks into computer systems to create mischief or steal information. The newer wireless 802.11 networks have wide ranges making it possible for hackers to access your network without your knowledge</a:t>
            </a:r>
            <a:r>
              <a:rPr lang="en-US" sz="1200" kern="1200" dirty="0" smtClean="0">
                <a:solidFill>
                  <a:schemeClr val="tx1"/>
                </a:solidFill>
                <a:effectLst/>
                <a:latin typeface="+mn-lt"/>
                <a:ea typeface="+mn-ea"/>
                <a:cs typeface="+mn-cs"/>
              </a:rPr>
              <a:t>.</a:t>
            </a:r>
          </a:p>
          <a:p>
            <a:pPr marL="171450" indent="-171450" eaLnBrk="1" hangingPunct="1">
              <a:buFont typeface="Arial" pitchFamily="34" charset="0"/>
              <a:buChar char="•"/>
            </a:pPr>
            <a:r>
              <a:rPr lang="en-US" sz="1200" kern="1200" baseline="0" dirty="0" smtClean="0">
                <a:solidFill>
                  <a:schemeClr val="tx1"/>
                </a:solidFill>
                <a:latin typeface="+mj-lt"/>
                <a:ea typeface="+mn-ea"/>
                <a:cs typeface="+mn-cs"/>
              </a:rPr>
              <a:t>Most wireless network adapters are set up to access the strongest wireless network signal detected. </a:t>
            </a:r>
            <a:r>
              <a:rPr lang="en-US" sz="1200" i="1" kern="1200" baseline="0" dirty="0" smtClean="0">
                <a:solidFill>
                  <a:schemeClr val="tx1"/>
                </a:solidFill>
                <a:latin typeface="+mj-lt"/>
                <a:ea typeface="+mn-ea"/>
                <a:cs typeface="+mn-cs"/>
              </a:rPr>
              <a:t>Piggybacking</a:t>
            </a:r>
            <a:r>
              <a:rPr lang="en-US" sz="1200" kern="1200" baseline="0" dirty="0" smtClean="0">
                <a:solidFill>
                  <a:schemeClr val="tx1"/>
                </a:solidFill>
                <a:latin typeface="+mj-lt"/>
                <a:ea typeface="+mn-ea"/>
                <a:cs typeface="+mn-cs"/>
              </a:rPr>
              <a:t> is connecting to a wireless network without the permission of the owner.</a:t>
            </a:r>
          </a:p>
          <a:p>
            <a:pPr marL="171450" indent="-171450" eaLnBrk="1" hangingPunct="1">
              <a:buFont typeface="Arial" pitchFamily="34" charset="0"/>
              <a:buChar char="•"/>
            </a:pPr>
            <a:r>
              <a:rPr lang="en-US" sz="1200" kern="1200" baseline="0" dirty="0" smtClean="0">
                <a:solidFill>
                  <a:schemeClr val="tx1"/>
                </a:solidFill>
                <a:latin typeface="+mj-lt"/>
                <a:ea typeface="+mn-ea"/>
                <a:cs typeface="+mn-cs"/>
              </a:rPr>
              <a:t>If someone is using your network connection, the usage could be slowing down your connection speed. Any </a:t>
            </a:r>
            <a:r>
              <a:rPr lang="en-US" sz="1200" kern="1200" baseline="0" dirty="0" err="1" smtClean="0">
                <a:solidFill>
                  <a:schemeClr val="tx1"/>
                </a:solidFill>
                <a:latin typeface="+mj-lt"/>
                <a:ea typeface="+mn-ea"/>
                <a:cs typeface="+mn-cs"/>
              </a:rPr>
              <a:t>cyberattacks</a:t>
            </a:r>
            <a:r>
              <a:rPr lang="en-US" sz="1200" kern="1200" baseline="0" dirty="0" smtClean="0">
                <a:solidFill>
                  <a:schemeClr val="tx1"/>
                </a:solidFill>
                <a:latin typeface="+mj-lt"/>
                <a:ea typeface="+mn-ea"/>
                <a:cs typeface="+mn-cs"/>
              </a:rPr>
              <a:t> or illegal behavior a hacker initiates from your wireless network could get you in trouble with the authorities</a:t>
            </a:r>
            <a:r>
              <a:rPr lang="en-US" sz="1200" kern="1200" baseline="0" dirty="0" smtClean="0">
                <a:solidFill>
                  <a:schemeClr val="tx1"/>
                </a:solidFill>
                <a:latin typeface="Arial" charset="0"/>
                <a:ea typeface="+mn-ea"/>
                <a:cs typeface="+mn-cs"/>
              </a:rPr>
              <a:t>.</a:t>
            </a:r>
            <a:endParaRPr lang="en-US" sz="1200" kern="1200" dirty="0" smtClean="0">
              <a:solidFill>
                <a:schemeClr val="tx1"/>
              </a:solidFill>
              <a:latin typeface="Arial" charset="0"/>
              <a:ea typeface="+mn-ea"/>
              <a:cs typeface="+mn-cs"/>
            </a:endParaRPr>
          </a:p>
          <a:p>
            <a:pPr marL="171450" indent="-171450" eaLnBrk="1" hangingPunct="1">
              <a:buFont typeface="Arial" pitchFamily="34" charset="0"/>
              <a:buChar char="•"/>
            </a:pPr>
            <a:endParaRPr lang="en-US" sz="120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805478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448E6050-CA74-4FA0-AA55-60709F1D8BDD}" type="slidenum">
              <a:rPr lang="en-US" smtClean="0"/>
              <a:pPr/>
              <a:t>68</a:t>
            </a:fld>
            <a:endParaRPr lang="en-US" dirty="0" smtClean="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xfrm>
            <a:off x="685800" y="4343400"/>
            <a:ext cx="5486400" cy="4114800"/>
          </a:xfrm>
          <a:noFill/>
          <a:ln/>
        </p:spPr>
        <p:txBody>
          <a:bodyPr/>
          <a:lstStyle/>
          <a:p>
            <a:pPr marL="171450" indent="-171450" eaLnBrk="1" hangingPunct="1">
              <a:buFont typeface="Arial" pitchFamily="34" charset="0"/>
              <a:buChar char="•"/>
            </a:pPr>
            <a:r>
              <a:rPr lang="en-US" kern="1200" dirty="0" smtClean="0">
                <a:solidFill>
                  <a:schemeClr val="tx1"/>
                </a:solidFill>
                <a:ea typeface="+mn-ea"/>
                <a:cs typeface="+mn-cs"/>
              </a:rPr>
              <a:t>To secure a wireless network, you should take these additional precautions:</a:t>
            </a:r>
          </a:p>
          <a:p>
            <a:pPr marL="628650" marR="0" lvl="1"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0" kern="1200" dirty="0" smtClean="0">
                <a:solidFill>
                  <a:schemeClr val="tx1"/>
                </a:solidFill>
                <a:ea typeface="+mn-ea"/>
                <a:cs typeface="+mn-cs"/>
              </a:rPr>
              <a:t>Change your network name (SSID).</a:t>
            </a:r>
            <a:r>
              <a:rPr lang="en-US" kern="1200" dirty="0" smtClean="0">
                <a:solidFill>
                  <a:schemeClr val="tx1"/>
                </a:solidFill>
                <a:ea typeface="+mn-ea"/>
                <a:cs typeface="+mn-cs"/>
              </a:rPr>
              <a:t> Each wireless network has its own name to identify it</a:t>
            </a:r>
            <a:r>
              <a:rPr lang="en-US" kern="1200" baseline="0" dirty="0" smtClean="0">
                <a:solidFill>
                  <a:schemeClr val="tx1"/>
                </a:solidFill>
                <a:ea typeface="+mn-ea"/>
                <a:cs typeface="+mn-cs"/>
              </a:rPr>
              <a:t> </a:t>
            </a:r>
            <a:r>
              <a:rPr lang="en-US" kern="1200" dirty="0" smtClean="0">
                <a:solidFill>
                  <a:schemeClr val="tx1"/>
                </a:solidFill>
                <a:ea typeface="+mn-ea"/>
                <a:cs typeface="+mn-cs"/>
              </a:rPr>
              <a:t>known as the </a:t>
            </a:r>
            <a:r>
              <a:rPr lang="en-US" b="0" i="1" kern="1200" dirty="0" smtClean="0">
                <a:solidFill>
                  <a:schemeClr val="tx1"/>
                </a:solidFill>
                <a:ea typeface="+mn-ea"/>
                <a:cs typeface="+mn-cs"/>
              </a:rPr>
              <a:t>service set identifier </a:t>
            </a:r>
            <a:r>
              <a:rPr lang="en-US" i="1" kern="1200" dirty="0" smtClean="0">
                <a:solidFill>
                  <a:schemeClr val="tx1"/>
                </a:solidFill>
                <a:ea typeface="+mn-ea"/>
                <a:cs typeface="+mn-cs"/>
              </a:rPr>
              <a:t>(</a:t>
            </a:r>
            <a:r>
              <a:rPr lang="en-US" b="0" i="1" kern="1200" dirty="0" smtClean="0">
                <a:solidFill>
                  <a:schemeClr val="tx1"/>
                </a:solidFill>
                <a:ea typeface="+mn-ea"/>
                <a:cs typeface="+mn-cs"/>
              </a:rPr>
              <a:t>SSID)</a:t>
            </a:r>
            <a:r>
              <a:rPr lang="en-US" kern="1200" dirty="0" smtClean="0">
                <a:solidFill>
                  <a:schemeClr val="tx1"/>
                </a:solidFill>
                <a:ea typeface="+mn-ea"/>
                <a:cs typeface="+mn-cs"/>
              </a:rPr>
              <a:t>. Hackers know the default names and access codes for routers</a:t>
            </a:r>
            <a:r>
              <a:rPr lang="en-US" kern="1200" baseline="0" dirty="0" smtClean="0">
                <a:solidFill>
                  <a:schemeClr val="tx1"/>
                </a:solidFill>
                <a:ea typeface="+mn-ea"/>
                <a:cs typeface="+mn-cs"/>
              </a:rPr>
              <a:t>.</a:t>
            </a:r>
            <a:endParaRPr lang="en-US" kern="1200" dirty="0" smtClean="0">
              <a:solidFill>
                <a:schemeClr val="tx1"/>
              </a:solidFill>
              <a:ea typeface="+mn-ea"/>
              <a:cs typeface="+mn-cs"/>
            </a:endParaRPr>
          </a:p>
          <a:p>
            <a:pPr marL="628650" marR="0" lvl="1"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0" kern="1200" dirty="0" smtClean="0">
                <a:solidFill>
                  <a:schemeClr val="tx1"/>
                </a:solidFill>
                <a:ea typeface="+mn-ea"/>
                <a:cs typeface="+mn-cs"/>
              </a:rPr>
              <a:t>Disable SSID broadcast.</a:t>
            </a:r>
            <a:endParaRPr lang="en-US" kern="1200" dirty="0" smtClean="0">
              <a:solidFill>
                <a:schemeClr val="tx1"/>
              </a:solidFill>
              <a:ea typeface="+mn-ea"/>
              <a:cs typeface="+mn-cs"/>
            </a:endParaRPr>
          </a:p>
          <a:p>
            <a:pPr marL="628650" lvl="1" indent="-171450" eaLnBrk="1" hangingPunct="1">
              <a:buFont typeface="Arial" pitchFamily="34" charset="0"/>
              <a:buChar char="•"/>
            </a:pPr>
            <a:r>
              <a:rPr lang="en-US" b="0" kern="1200" dirty="0" smtClean="0">
                <a:solidFill>
                  <a:schemeClr val="tx1"/>
                </a:solidFill>
                <a:ea typeface="+mn-ea"/>
                <a:cs typeface="+mn-cs"/>
              </a:rPr>
              <a:t>Change the default password on your router.</a:t>
            </a:r>
            <a:r>
              <a:rPr lang="en-US" b="0" kern="1200" baseline="0" dirty="0" smtClean="0">
                <a:solidFill>
                  <a:schemeClr val="tx1"/>
                </a:solidFill>
                <a:ea typeface="+mn-ea"/>
                <a:cs typeface="+mn-cs"/>
              </a:rPr>
              <a:t> Use at least eight characters that are a combination of letters, symbols, and numbers.</a:t>
            </a:r>
            <a:endParaRPr lang="en-US" b="0" kern="1200" dirty="0" smtClean="0">
              <a:solidFill>
                <a:schemeClr val="tx1"/>
              </a:solidFill>
              <a:ea typeface="+mn-ea"/>
              <a:cs typeface="+mn-cs"/>
            </a:endParaRPr>
          </a:p>
          <a:p>
            <a:pPr marL="628650" lvl="1" indent="-171450" eaLnBrk="1" hangingPunct="1">
              <a:buFont typeface="Arial" pitchFamily="34" charset="0"/>
              <a:buChar char="•"/>
            </a:pPr>
            <a:r>
              <a:rPr lang="en-US" b="0" kern="1200" dirty="0" smtClean="0">
                <a:solidFill>
                  <a:schemeClr val="tx1"/>
                </a:solidFill>
                <a:ea typeface="+mn-ea"/>
                <a:cs typeface="+mn-cs"/>
              </a:rPr>
              <a:t>Turn on security protocols. </a:t>
            </a:r>
            <a:r>
              <a:rPr lang="en-US" kern="1200" dirty="0" smtClean="0">
                <a:solidFill>
                  <a:schemeClr val="tx1"/>
                </a:solidFill>
                <a:ea typeface="+mn-ea"/>
                <a:cs typeface="+mn-cs"/>
              </a:rPr>
              <a:t>Most routers ship with security protocols such as Wired Equivalent Privacy (WEP) or Wi-Fi Protected Access (WPA).</a:t>
            </a:r>
          </a:p>
        </p:txBody>
      </p:sp>
    </p:spTree>
    <p:extLst>
      <p:ext uri="{BB962C8B-B14F-4D97-AF65-F5344CB8AC3E}">
        <p14:creationId xmlns:p14="http://schemas.microsoft.com/office/powerpoint/2010/main" val="3242070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Fortunately,</a:t>
            </a:r>
            <a:r>
              <a:rPr lang="en-US" sz="1200" b="0" kern="1200" baseline="0" dirty="0" smtClean="0">
                <a:solidFill>
                  <a:schemeClr val="tx1"/>
                </a:solidFill>
                <a:effectLst/>
                <a:latin typeface="+mn-lt"/>
                <a:ea typeface="+mn-ea"/>
                <a:cs typeface="+mn-cs"/>
              </a:rPr>
              <a:t> after most home networks have been set up, there isn’t much else that needs to be done to maintain or administer the network; therefore, the benefits of using a network outweigh the disadvantages.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However, large networks involve an initial purchase of equipment to set them up. They also need to be administered, which can be costly and time-consuming. </a:t>
            </a:r>
            <a:r>
              <a:rPr lang="en-US" sz="1200" b="0" i="1" kern="1200" baseline="0" dirty="0" smtClean="0">
                <a:solidFill>
                  <a:schemeClr val="tx1"/>
                </a:solidFill>
                <a:effectLst/>
                <a:latin typeface="+mn-lt"/>
                <a:ea typeface="+mn-ea"/>
                <a:cs typeface="+mn-cs"/>
              </a:rPr>
              <a:t>Network administration </a:t>
            </a:r>
            <a:r>
              <a:rPr lang="en-US" sz="1200" b="0" kern="1200" baseline="0" dirty="0" smtClean="0">
                <a:solidFill>
                  <a:schemeClr val="tx1"/>
                </a:solidFill>
                <a:effectLst/>
                <a:latin typeface="+mn-lt"/>
                <a:ea typeface="+mn-ea"/>
                <a:cs typeface="+mn-cs"/>
              </a:rPr>
              <a:t>involves tasks such as: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Installing new computers and devices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Monitoring the network to ensure it’s performing efficiently</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Updating and installing new software on the network</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Configuring, or setting up, proper security for a network</a:t>
            </a:r>
          </a:p>
        </p:txBody>
      </p:sp>
      <p:sp>
        <p:nvSpPr>
          <p:cNvPr id="4" name="Slide Number Placeholder 3"/>
          <p:cNvSpPr>
            <a:spLocks noGrp="1"/>
          </p:cNvSpPr>
          <p:nvPr>
            <p:ph type="sldNum" sz="quarter" idx="10"/>
          </p:nvPr>
        </p:nvSpPr>
        <p:spPr/>
        <p:txBody>
          <a:bodyPr/>
          <a:lstStyle/>
          <a:p>
            <a:pPr>
              <a:defRPr/>
            </a:pPr>
            <a:fld id="{0FCA0123-C110-4221-AFA9-204FA76276BE}" type="slidenum">
              <a:rPr lang="en-US" smtClean="0"/>
              <a:pPr>
                <a:defRPr/>
              </a:pPr>
              <a:t>6</a:t>
            </a:fld>
            <a:endParaRPr lang="en-US" dirty="0"/>
          </a:p>
        </p:txBody>
      </p:sp>
    </p:spTree>
    <p:extLst>
      <p:ext uri="{BB962C8B-B14F-4D97-AF65-F5344CB8AC3E}">
        <p14:creationId xmlns:p14="http://schemas.microsoft.com/office/powerpoint/2010/main" val="29794532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448E6050-CA74-4FA0-AA55-60709F1D8BDD}" type="slidenum">
              <a:rPr lang="en-US" smtClean="0"/>
              <a:pPr/>
              <a:t>69</a:t>
            </a:fld>
            <a:endParaRPr lang="en-US" dirty="0" smtClean="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xfrm>
            <a:off x="685800" y="4343400"/>
            <a:ext cx="5486400" cy="4114800"/>
          </a:xfrm>
          <a:noFill/>
          <a:ln/>
        </p:spPr>
        <p:txBody>
          <a:bodyPr/>
          <a:lstStyle/>
          <a:p>
            <a:pPr marL="628650" lvl="1" indent="-171450" eaLnBrk="1" hangingPunct="1">
              <a:buFont typeface="Arial" pitchFamily="34" charset="0"/>
              <a:buChar char="•"/>
            </a:pPr>
            <a:r>
              <a:rPr lang="en-US" b="0" kern="1200" dirty="0" smtClean="0">
                <a:solidFill>
                  <a:schemeClr val="tx1"/>
                </a:solidFill>
                <a:ea typeface="+mn-ea"/>
                <a:cs typeface="+mn-cs"/>
              </a:rPr>
              <a:t>Create a passphrase. </a:t>
            </a:r>
            <a:r>
              <a:rPr lang="en-US" b="0" kern="1200" baseline="0" dirty="0" smtClean="0">
                <a:solidFill>
                  <a:schemeClr val="tx1"/>
                </a:solidFill>
                <a:ea typeface="+mn-ea"/>
                <a:cs typeface="+mn-cs"/>
              </a:rPr>
              <a:t>The security key or passphrase is the code that computers on your network need to decrypt data transmissions from your network.</a:t>
            </a:r>
          </a:p>
          <a:p>
            <a:pPr marL="628650" lvl="1" indent="-171450" eaLnBrk="1" hangingPunct="1">
              <a:buFont typeface="Arial" pitchFamily="34" charset="0"/>
              <a:buChar char="•"/>
            </a:pPr>
            <a:r>
              <a:rPr lang="en-US" b="0" kern="1200" dirty="0" smtClean="0">
                <a:solidFill>
                  <a:schemeClr val="tx1"/>
                </a:solidFill>
                <a:ea typeface="+mn-ea"/>
                <a:cs typeface="+mn-cs"/>
              </a:rPr>
              <a:t>Implement media access control.</a:t>
            </a:r>
            <a:r>
              <a:rPr lang="en-US" kern="1200" dirty="0" smtClean="0">
                <a:solidFill>
                  <a:schemeClr val="tx1"/>
                </a:solidFill>
                <a:ea typeface="+mn-ea"/>
                <a:cs typeface="+mn-cs"/>
              </a:rPr>
              <a:t> Many</a:t>
            </a:r>
            <a:r>
              <a:rPr lang="en-US" kern="1200" baseline="0" dirty="0" smtClean="0">
                <a:solidFill>
                  <a:schemeClr val="tx1"/>
                </a:solidFill>
                <a:ea typeface="+mn-ea"/>
                <a:cs typeface="+mn-cs"/>
              </a:rPr>
              <a:t> routers allow you to restrict access to the network to only certain MAC addresses. </a:t>
            </a:r>
            <a:endParaRPr lang="en-US" kern="1200" dirty="0" smtClean="0">
              <a:solidFill>
                <a:schemeClr val="tx1"/>
              </a:solidFill>
              <a:ea typeface="+mn-ea"/>
              <a:cs typeface="+mn-cs"/>
            </a:endParaRPr>
          </a:p>
          <a:p>
            <a:pPr marL="628650" marR="0" lvl="1"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0" kern="1200" dirty="0" smtClean="0">
                <a:solidFill>
                  <a:schemeClr val="tx1"/>
                </a:solidFill>
                <a:ea typeface="+mn-ea"/>
                <a:cs typeface="+mn-cs"/>
              </a:rPr>
              <a:t>Limit your signal range.</a:t>
            </a:r>
            <a:r>
              <a:rPr lang="en-US" kern="1200" dirty="0" smtClean="0">
                <a:solidFill>
                  <a:schemeClr val="tx1"/>
                </a:solidFill>
                <a:ea typeface="+mn-ea"/>
                <a:cs typeface="+mn-cs"/>
              </a:rPr>
              <a:t> Cutting down the power to low or medium could prevent your signal from reaching too far away from your home.</a:t>
            </a:r>
          </a:p>
          <a:p>
            <a:pPr marL="628650" lvl="1" indent="-171450" eaLnBrk="1" hangingPunct="1">
              <a:buFont typeface="Arial" pitchFamily="34" charset="0"/>
              <a:buChar char="•"/>
            </a:pPr>
            <a:r>
              <a:rPr lang="en-US" b="0" kern="1200" dirty="0" smtClean="0">
                <a:solidFill>
                  <a:schemeClr val="tx1"/>
                </a:solidFill>
                <a:ea typeface="+mn-ea"/>
                <a:cs typeface="+mn-cs"/>
              </a:rPr>
              <a:t>Apply firmware upgrades. Your router has</a:t>
            </a:r>
            <a:r>
              <a:rPr lang="en-US" b="0" kern="1200" baseline="0" dirty="0" smtClean="0">
                <a:solidFill>
                  <a:schemeClr val="tx1"/>
                </a:solidFill>
                <a:ea typeface="+mn-ea"/>
                <a:cs typeface="+mn-cs"/>
              </a:rPr>
              <a:t> read-only memory software written to it known as </a:t>
            </a:r>
            <a:r>
              <a:rPr lang="en-US" b="0" i="1" kern="1200" baseline="0" dirty="0" smtClean="0">
                <a:solidFill>
                  <a:schemeClr val="tx1"/>
                </a:solidFill>
                <a:ea typeface="+mn-ea"/>
                <a:cs typeface="+mn-cs"/>
              </a:rPr>
              <a:t>firmware</a:t>
            </a:r>
            <a:r>
              <a:rPr lang="en-US" b="0" kern="1200" baseline="0" dirty="0" smtClean="0">
                <a:solidFill>
                  <a:schemeClr val="tx1"/>
                </a:solidFill>
                <a:ea typeface="+mn-ea"/>
                <a:cs typeface="+mn-cs"/>
              </a:rPr>
              <a:t>. As bugs are found in the firmware manufacturers issue patches. Periodically check the manufacturer’s website for necessary upgrades.</a:t>
            </a:r>
            <a:endParaRPr lang="en-US" b="0" kern="1200" dirty="0" smtClean="0">
              <a:solidFill>
                <a:schemeClr val="tx1"/>
              </a:solidFill>
              <a:ea typeface="+mn-ea"/>
              <a:cs typeface="+mn-cs"/>
            </a:endParaRPr>
          </a:p>
        </p:txBody>
      </p:sp>
    </p:spTree>
    <p:extLst>
      <p:ext uri="{BB962C8B-B14F-4D97-AF65-F5344CB8AC3E}">
        <p14:creationId xmlns:p14="http://schemas.microsoft.com/office/powerpoint/2010/main" val="23164424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448E6050-CA74-4FA0-AA55-60709F1D8BDD}" type="slidenum">
              <a:rPr lang="en-US" smtClean="0"/>
              <a:pPr/>
              <a:t>70</a:t>
            </a:fld>
            <a:endParaRPr lang="en-US" dirty="0" smtClean="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xfrm>
            <a:off x="685800" y="4343400"/>
            <a:ext cx="5486400" cy="4114800"/>
          </a:xfrm>
          <a:noFill/>
          <a:ln/>
        </p:spPr>
        <p:txBody>
          <a:bodyPr/>
          <a:lstStyle/>
          <a:p>
            <a:r>
              <a:rPr lang="en-US" sz="1200" b="0" i="0" u="none" strike="noStrike" kern="1200" baseline="0" dirty="0" smtClean="0">
                <a:solidFill>
                  <a:schemeClr val="tx1"/>
                </a:solidFill>
                <a:latin typeface="+mn-lt"/>
                <a:ea typeface="+mn-ea"/>
                <a:cs typeface="+mn-cs"/>
              </a:rPr>
              <a:t>By accessing your router, you can configure the security protocols available on your router and change the SSID.</a:t>
            </a:r>
            <a:endParaRPr lang="en-US" sz="900" b="0" kern="1200" dirty="0" smtClean="0">
              <a:solidFill>
                <a:schemeClr val="tx1"/>
              </a:solidFill>
              <a:latin typeface="Arial" charset="0"/>
              <a:ea typeface="+mn-ea"/>
              <a:cs typeface="+mn-cs"/>
            </a:endParaRPr>
          </a:p>
        </p:txBody>
      </p:sp>
    </p:spTree>
    <p:extLst>
      <p:ext uri="{BB962C8B-B14F-4D97-AF65-F5344CB8AC3E}">
        <p14:creationId xmlns:p14="http://schemas.microsoft.com/office/powerpoint/2010/main" val="5735126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3EED2381-97AD-4A01-8A2B-5294E1149E30}" type="slidenum">
              <a:rPr lang="en-US" smtClean="0"/>
              <a:pPr/>
              <a:t>71</a:t>
            </a:fld>
            <a:endParaRPr lang="en-US" dirty="0" smtClean="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A computer network is simply two or more computers that are connected using software and hardware so they can communicate. Advantages of networks include allowing users to:</a:t>
            </a:r>
          </a:p>
          <a:p>
            <a:pPr marL="628650" lvl="1" indent="-171450">
              <a:buFont typeface="Arial" pitchFamily="34" charset="0"/>
              <a:buChar char="•"/>
            </a:pPr>
            <a:r>
              <a:rPr lang="en-US" sz="1200" kern="1200" dirty="0" smtClean="0">
                <a:solidFill>
                  <a:schemeClr val="tx1"/>
                </a:solidFill>
                <a:effectLst/>
                <a:latin typeface="+mn-lt"/>
                <a:ea typeface="+mn-ea"/>
                <a:cs typeface="+mn-cs"/>
              </a:rPr>
              <a:t>Share an Internet connection</a:t>
            </a:r>
          </a:p>
          <a:p>
            <a:pPr marL="628650" lvl="1" indent="-171450">
              <a:buFont typeface="Arial" pitchFamily="34" charset="0"/>
              <a:buChar char="•"/>
            </a:pPr>
            <a:r>
              <a:rPr lang="en-US" sz="1200" kern="1200" dirty="0" smtClean="0">
                <a:solidFill>
                  <a:schemeClr val="tx1"/>
                </a:solidFill>
                <a:effectLst/>
                <a:latin typeface="+mn-lt"/>
                <a:ea typeface="+mn-ea"/>
                <a:cs typeface="+mn-cs"/>
              </a:rPr>
              <a:t>Share printers and other peripheral devices</a:t>
            </a:r>
          </a:p>
          <a:p>
            <a:pPr marL="628650" lvl="1" indent="-171450">
              <a:buFont typeface="Arial" pitchFamily="34" charset="0"/>
              <a:buChar char="•"/>
            </a:pPr>
            <a:r>
              <a:rPr lang="en-US" sz="1200" kern="1200" dirty="0" smtClean="0">
                <a:solidFill>
                  <a:schemeClr val="tx1"/>
                </a:solidFill>
                <a:effectLst/>
                <a:latin typeface="+mn-lt"/>
                <a:ea typeface="+mn-ea"/>
                <a:cs typeface="+mn-cs"/>
              </a:rPr>
              <a:t>Share files</a:t>
            </a:r>
          </a:p>
          <a:p>
            <a:pPr marL="628650" lvl="1" indent="-171450">
              <a:buFont typeface="Arial" pitchFamily="34" charset="0"/>
              <a:buChar char="•"/>
            </a:pPr>
            <a:r>
              <a:rPr lang="en-US" sz="1200" kern="1200" dirty="0" smtClean="0">
                <a:solidFill>
                  <a:schemeClr val="tx1"/>
                </a:solidFill>
                <a:effectLst/>
                <a:latin typeface="+mn-lt"/>
                <a:ea typeface="+mn-ea"/>
                <a:cs typeface="+mn-cs"/>
              </a:rPr>
              <a:t>Communicate with computers regardless of their operating system</a:t>
            </a:r>
          </a:p>
          <a:p>
            <a:pPr marL="0" lvl="0" indent="0">
              <a:buFont typeface="Arial" pitchFamily="34" charset="0"/>
              <a:buNone/>
            </a:pPr>
            <a:r>
              <a:rPr lang="en-US" sz="1200" kern="1200" dirty="0" smtClean="0">
                <a:solidFill>
                  <a:schemeClr val="tx1"/>
                </a:solidFill>
                <a:effectLst/>
                <a:latin typeface="+mn-lt"/>
                <a:ea typeface="+mn-ea"/>
                <a:cs typeface="+mn-cs"/>
              </a:rPr>
              <a:t>Disadvantages for larger networks are that they require administration and that they may require costly equipment.</a:t>
            </a:r>
          </a:p>
        </p:txBody>
      </p:sp>
    </p:spTree>
    <p:extLst>
      <p:ext uri="{BB962C8B-B14F-4D97-AF65-F5344CB8AC3E}">
        <p14:creationId xmlns:p14="http://schemas.microsoft.com/office/powerpoint/2010/main" val="13606453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3EED2381-97AD-4A01-8A2B-5294E1149E30}" type="slidenum">
              <a:rPr lang="en-US" smtClean="0"/>
              <a:pPr/>
              <a:t>72</a:t>
            </a:fld>
            <a:endParaRPr lang="en-US" dirty="0" smtClean="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Networks are classified by administration: (1) Central: A client/server network contains two types of computers: a client computer on which</a:t>
            </a:r>
          </a:p>
          <a:p>
            <a:r>
              <a:rPr lang="en-US" sz="1200" kern="1200" dirty="0" smtClean="0">
                <a:solidFill>
                  <a:schemeClr val="tx1"/>
                </a:solidFill>
                <a:effectLst/>
                <a:latin typeface="+mn-lt"/>
                <a:ea typeface="+mn-ea"/>
                <a:cs typeface="+mn-cs"/>
              </a:rPr>
              <a:t>users perform specific tasks and a server computer that provides resources to the clients and central control for the network. Most networks that have 10 or more nodes are client/server networks. (2) Local: Peer-to-peer (P2P) networks enable each node connected to the network to communicate directly with every other node. Most home networks are P2P networks.</a:t>
            </a:r>
          </a:p>
        </p:txBody>
      </p:sp>
    </p:spTree>
    <p:extLst>
      <p:ext uri="{BB962C8B-B14F-4D97-AF65-F5344CB8AC3E}">
        <p14:creationId xmlns:p14="http://schemas.microsoft.com/office/powerpoint/2010/main" val="30211686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3EED2381-97AD-4A01-8A2B-5294E1149E30}" type="slidenum">
              <a:rPr lang="en-US" smtClean="0"/>
              <a:pPr/>
              <a:t>73</a:t>
            </a:fld>
            <a:endParaRPr lang="en-US" dirty="0" smtClean="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Ethernet networks are the most common networks used in home networking. Most Ethernet networks use a combination of wired and wireless connections, depending on the data throughput required. Wired connections usually achieve higher throughput than wireless connections. Wired Ethernet home networks use the gigabit Ethernet standard. Wireless Ethernet networks are identified by a protocol standard: 802.11 a/b/g/n/ac.</a:t>
            </a:r>
          </a:p>
          <a:p>
            <a:pPr marL="171450" indent="-171450">
              <a:buFont typeface="Arial" pitchFamily="34" charset="0"/>
              <a:buChar char="•"/>
            </a:pPr>
            <a:r>
              <a:rPr lang="en-US" sz="1200" kern="1200" dirty="0" smtClean="0">
                <a:solidFill>
                  <a:schemeClr val="tx1"/>
                </a:solidFill>
                <a:effectLst/>
                <a:latin typeface="+mn-lt"/>
                <a:ea typeface="+mn-ea"/>
                <a:cs typeface="+mn-cs"/>
              </a:rPr>
              <a:t>802.11ac is the newest standard.</a:t>
            </a:r>
          </a:p>
          <a:p>
            <a:pPr marL="171450" indent="-171450">
              <a:buFont typeface="Arial" pitchFamily="34" charset="0"/>
              <a:buChar char="•"/>
            </a:pPr>
            <a:r>
              <a:rPr lang="en-US" sz="1200" kern="1200" dirty="0" err="1" smtClean="0">
                <a:solidFill>
                  <a:schemeClr val="tx1"/>
                </a:solidFill>
                <a:effectLst/>
                <a:latin typeface="+mn-lt"/>
                <a:ea typeface="+mn-ea"/>
                <a:cs typeface="+mn-cs"/>
              </a:rPr>
              <a:t>WiGig</a:t>
            </a:r>
            <a:r>
              <a:rPr lang="en-US" sz="1200" kern="1200" dirty="0" smtClean="0">
                <a:solidFill>
                  <a:schemeClr val="tx1"/>
                </a:solidFill>
                <a:effectLst/>
                <a:latin typeface="+mn-lt"/>
                <a:ea typeface="+mn-ea"/>
                <a:cs typeface="+mn-cs"/>
              </a:rPr>
              <a:t> (802.11ad) is a new wireless link between devices. </a:t>
            </a:r>
          </a:p>
          <a:p>
            <a:pPr marL="171450" indent="-171450">
              <a:buFont typeface="Arial" pitchFamily="34" charset="0"/>
              <a:buChar char="•"/>
            </a:pPr>
            <a:r>
              <a:rPr lang="en-US" sz="1200" kern="1200" dirty="0" err="1" smtClean="0">
                <a:solidFill>
                  <a:schemeClr val="tx1"/>
                </a:solidFill>
                <a:effectLst/>
                <a:latin typeface="+mn-lt"/>
                <a:ea typeface="+mn-ea"/>
                <a:cs typeface="+mn-cs"/>
              </a:rPr>
              <a:t>WiGig</a:t>
            </a:r>
            <a:r>
              <a:rPr lang="en-US" sz="1200" kern="1200" dirty="0" smtClean="0">
                <a:solidFill>
                  <a:schemeClr val="tx1"/>
                </a:solidFill>
                <a:effectLst/>
                <a:latin typeface="+mn-lt"/>
                <a:ea typeface="+mn-ea"/>
                <a:cs typeface="+mn-cs"/>
              </a:rPr>
              <a:t> is similar to but faster than Bluetooth.</a:t>
            </a:r>
          </a:p>
        </p:txBody>
      </p:sp>
    </p:spTree>
    <p:extLst>
      <p:ext uri="{BB962C8B-B14F-4D97-AF65-F5344CB8AC3E}">
        <p14:creationId xmlns:p14="http://schemas.microsoft.com/office/powerpoint/2010/main" val="13451206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3EED2381-97AD-4A01-8A2B-5294E1149E30}" type="slidenum">
              <a:rPr lang="en-US" smtClean="0"/>
              <a:pPr/>
              <a:t>74</a:t>
            </a:fld>
            <a:endParaRPr lang="en-US" dirty="0" smtClean="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To function, any network must contain a number of components: (1)</a:t>
            </a:r>
            <a:r>
              <a:rPr lang="en-US" sz="1200" kern="1200" baseline="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 means of connecting the nodes on the network (cables or wireless technology); (2) special hardware devices that allow the nodes to communicate with each other and to send data; (3) software that allows the network to run</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6531090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3EED2381-97AD-4A01-8A2B-5294E1149E30}" type="slidenum">
              <a:rPr lang="en-US" smtClean="0"/>
              <a:pPr/>
              <a:t>75</a:t>
            </a:fld>
            <a:endParaRPr lang="en-US" dirty="0" smtClean="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z="1200" kern="1200" baseline="0" dirty="0" smtClean="0">
                <a:solidFill>
                  <a:schemeClr val="tx1"/>
                </a:solidFill>
                <a:effectLst/>
                <a:latin typeface="+mn-lt"/>
                <a:ea typeface="+mn-ea"/>
                <a:cs typeface="+mn-cs"/>
              </a:rPr>
              <a:t>The options for connecting to the Internet include broadband and dial-up. Broadband connections include the following types: cable, DSL, fiber optic, satellite, </a:t>
            </a:r>
            <a:r>
              <a:rPr lang="en-US" sz="1200" kern="1200" baseline="0" dirty="0" err="1" smtClean="0">
                <a:solidFill>
                  <a:schemeClr val="tx1"/>
                </a:solidFill>
                <a:effectLst/>
                <a:latin typeface="+mn-lt"/>
                <a:ea typeface="+mn-ea"/>
                <a:cs typeface="+mn-cs"/>
              </a:rPr>
              <a:t>WiFi</a:t>
            </a:r>
            <a:r>
              <a:rPr lang="en-US" sz="1200" kern="1200" baseline="0" dirty="0" smtClean="0">
                <a:solidFill>
                  <a:schemeClr val="tx1"/>
                </a:solidFill>
                <a:effectLst/>
                <a:latin typeface="+mn-lt"/>
                <a:ea typeface="+mn-ea"/>
                <a:cs typeface="+mn-cs"/>
              </a:rPr>
              <a:t>, and Mobile broadband .</a:t>
            </a:r>
          </a:p>
          <a:p>
            <a:r>
              <a:rPr lang="en-US" sz="1200" kern="1200" baseline="0" dirty="0" smtClean="0">
                <a:solidFill>
                  <a:schemeClr val="tx1"/>
                </a:solidFill>
                <a:effectLst/>
                <a:latin typeface="+mn-lt"/>
                <a:ea typeface="+mn-ea"/>
                <a:cs typeface="+mn-cs"/>
              </a:rPr>
              <a:t>Dial-up is the cheapest means of accessing the Internet, but it is also the slowest.</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3189667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3EED2381-97AD-4A01-8A2B-5294E1149E30}" type="slidenum">
              <a:rPr lang="en-US" smtClean="0"/>
              <a:pPr/>
              <a:t>76</a:t>
            </a:fld>
            <a:endParaRPr lang="en-US" dirty="0" smtClean="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Most home network routers should support both wireless and wired access to the Internet. For a home network to run efficiently, all nodes such</a:t>
            </a:r>
          </a:p>
          <a:p>
            <a:r>
              <a:rPr lang="en-US" sz="1200" kern="1200" dirty="0" smtClean="0">
                <a:solidFill>
                  <a:schemeClr val="tx1"/>
                </a:solidFill>
                <a:effectLst/>
                <a:latin typeface="+mn-lt"/>
                <a:ea typeface="+mn-ea"/>
                <a:cs typeface="+mn-cs"/>
              </a:rPr>
              <a:t>as NICs and routers should use the same Ethernet standard. The Device Manager utility in Windows lists all adapters installed on your computer.</a:t>
            </a:r>
          </a:p>
        </p:txBody>
      </p:sp>
    </p:spTree>
    <p:extLst>
      <p:ext uri="{BB962C8B-B14F-4D97-AF65-F5344CB8AC3E}">
        <p14:creationId xmlns:p14="http://schemas.microsoft.com/office/powerpoint/2010/main" val="31847631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3EED2381-97AD-4A01-8A2B-5294E1149E30}" type="slidenum">
              <a:rPr lang="en-US" smtClean="0"/>
              <a:pPr/>
              <a:t>77</a:t>
            </a:fld>
            <a:endParaRPr lang="en-US" dirty="0" smtClean="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z="1200" b="0" kern="1200" baseline="0" dirty="0" smtClean="0">
                <a:solidFill>
                  <a:schemeClr val="tx1"/>
                </a:solidFill>
                <a:effectLst/>
                <a:latin typeface="+mn-lt"/>
                <a:ea typeface="+mn-ea"/>
                <a:cs typeface="+mn-cs"/>
              </a:rPr>
              <a:t>All devices are connected to your router, either wirelessly or with a wired connection. Wired connections deliver better throughput than wireless.  To add ports to your network, you can connect a switch to your router. Network-attached storage (NAS) devices let you store and share data files, as well as provide a central place for file backups. Home network servers can be used instead of an NAS device if your needs require more sophisticated functionality than NAS devices. Connecting digital entertainment devices (such as gaming consoles) lets you stream movies and other entertainment directly from the Internet.</a:t>
            </a:r>
            <a:endParaRPr lang="en-US" sz="1200" b="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1721618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3EED2381-97AD-4A01-8A2B-5294E1149E30}" type="slidenum">
              <a:rPr lang="en-US" smtClean="0"/>
              <a:pPr/>
              <a:t>78</a:t>
            </a:fld>
            <a:endParaRPr lang="en-US" dirty="0" smtClean="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The latest versions of Windows make it easy to set up wired and wireless networks. (1) Plug in the modem, the router,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cables, then switch on the modem, router, and computers (in that order). (2) Launch the Network and Sharing Center and select the appropriate links for setup. (3) Make sure each computer has a distinct name, and ensure that all computers are in the same homegroup.</a:t>
            </a:r>
            <a:r>
              <a:rPr lang="en-US" sz="1200" kern="1200" baseline="0" dirty="0" smtClean="0">
                <a:solidFill>
                  <a:schemeClr val="tx1"/>
                </a:solidFill>
                <a:effectLst/>
                <a:latin typeface="+mn-lt"/>
                <a:ea typeface="+mn-ea"/>
                <a:cs typeface="+mn-cs"/>
              </a:rPr>
              <a:t> (4) Devices such as gaming consoles have their own setup procedures for connecting to wireless networks but usually require the same information needed for connecting a computer to a secured wireless network.</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8198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1" kern="1200" baseline="0" dirty="0" smtClean="0">
                <a:solidFill>
                  <a:schemeClr val="tx1"/>
                </a:solidFill>
                <a:effectLst/>
                <a:latin typeface="+mn-lt"/>
                <a:ea typeface="+mn-ea"/>
                <a:cs typeface="+mn-cs"/>
              </a:rPr>
              <a:t>Data transfer rate </a:t>
            </a:r>
            <a:r>
              <a:rPr lang="en-US" sz="1200" b="0" kern="1200" baseline="0" dirty="0" smtClean="0">
                <a:solidFill>
                  <a:schemeClr val="tx1"/>
                </a:solidFill>
                <a:effectLst/>
                <a:latin typeface="+mn-lt"/>
                <a:ea typeface="+mn-ea"/>
                <a:cs typeface="+mn-cs"/>
              </a:rPr>
              <a:t>(also called </a:t>
            </a:r>
            <a:r>
              <a:rPr lang="en-US" sz="1200" b="0" i="1" kern="1200" baseline="0" dirty="0" smtClean="0">
                <a:solidFill>
                  <a:schemeClr val="tx1"/>
                </a:solidFill>
                <a:effectLst/>
                <a:latin typeface="+mn-lt"/>
                <a:ea typeface="+mn-ea"/>
                <a:cs typeface="+mn-cs"/>
              </a:rPr>
              <a:t>bandwidth</a:t>
            </a:r>
            <a:r>
              <a:rPr lang="en-US" sz="1200" b="0" kern="1200" baseline="0" dirty="0" smtClean="0">
                <a:solidFill>
                  <a:schemeClr val="tx1"/>
                </a:solidFill>
                <a:effectLst/>
                <a:latin typeface="+mn-lt"/>
                <a:ea typeface="+mn-ea"/>
                <a:cs typeface="+mn-cs"/>
              </a:rPr>
              <a:t>) is the maximum speed at which data can be transmitted between two nodes on a network.</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1" kern="1200" baseline="0" dirty="0" smtClean="0">
                <a:solidFill>
                  <a:schemeClr val="tx1"/>
                </a:solidFill>
                <a:effectLst/>
                <a:latin typeface="+mn-lt"/>
                <a:ea typeface="+mn-ea"/>
                <a:cs typeface="+mn-cs"/>
              </a:rPr>
              <a:t>Throughput</a:t>
            </a:r>
            <a:r>
              <a:rPr lang="en-US" sz="1200" b="0" kern="1200" baseline="0" dirty="0" smtClean="0">
                <a:solidFill>
                  <a:schemeClr val="tx1"/>
                </a:solidFill>
                <a:effectLst/>
                <a:latin typeface="+mn-lt"/>
                <a:ea typeface="+mn-ea"/>
                <a:cs typeface="+mn-cs"/>
              </a:rPr>
              <a:t> is the actual speed of data transfer that is achieved.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Throughput is always less than or equal to the data transfer rate. Data transfer rate and throughput are usually measured in megabits per second (Mbps). A megabit is 1 million bits. </a:t>
            </a:r>
          </a:p>
        </p:txBody>
      </p:sp>
      <p:sp>
        <p:nvSpPr>
          <p:cNvPr id="4" name="Slide Number Placeholder 3"/>
          <p:cNvSpPr>
            <a:spLocks noGrp="1"/>
          </p:cNvSpPr>
          <p:nvPr>
            <p:ph type="sldNum" sz="quarter" idx="10"/>
          </p:nvPr>
        </p:nvSpPr>
        <p:spPr/>
        <p:txBody>
          <a:bodyPr/>
          <a:lstStyle/>
          <a:p>
            <a:pPr>
              <a:defRPr/>
            </a:pPr>
            <a:fld id="{0FCA0123-C110-4221-AFA9-204FA76276BE}" type="slidenum">
              <a:rPr lang="en-US" smtClean="0"/>
              <a:pPr>
                <a:defRPr/>
              </a:pPr>
              <a:t>7</a:t>
            </a:fld>
            <a:endParaRPr lang="en-US" dirty="0"/>
          </a:p>
        </p:txBody>
      </p:sp>
    </p:spTree>
    <p:extLst>
      <p:ext uri="{BB962C8B-B14F-4D97-AF65-F5344CB8AC3E}">
        <p14:creationId xmlns:p14="http://schemas.microsoft.com/office/powerpoint/2010/main" val="20685557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3EED2381-97AD-4A01-8A2B-5294E1149E30}" type="slidenum">
              <a:rPr lang="en-US" smtClean="0"/>
              <a:pPr/>
              <a:t>79</a:t>
            </a:fld>
            <a:endParaRPr lang="en-US" dirty="0" smtClean="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r>
              <a:rPr lang="en-US" sz="1200" kern="1200" dirty="0" smtClean="0">
                <a:solidFill>
                  <a:schemeClr val="tx1"/>
                </a:solidFill>
                <a:effectLst/>
                <a:latin typeface="+mn-lt"/>
                <a:ea typeface="+mn-ea"/>
                <a:cs typeface="+mn-cs"/>
              </a:rPr>
              <a:t>You may not get the throughput you need through a wireless connection. Therefore, you may need to consider a wired connection for certain devices. Distance from the router, as well as walls, floors, and large metal objects between a device and the router, can interfere with wireless connectivity. To solve connectivity problems, dual-band N routers allow for simultaneous support for devices running on both the 2.4 GHz and 5 GHz frequency bands for 802.11n standards. Wireless range extenders can amplify signals to improve connectivity in areas of poor signal strength</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7220502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Wireless networks are more susceptible to hacking than wired networks because the signals of most wireless networks extend beyond the walls of your home. Neighbors may unintentionally (or intentionally) connect to the Internet through your wireless connection, and hackers may try to access it. To prevent unwanted intrusions into your network change the default password on your router to make it tougher for hackers to gain access, use a hard-to-guess SSID, disable </a:t>
            </a:r>
            <a:r>
              <a:rPr lang="en-US" sz="1200" kern="1200" smtClean="0">
                <a:solidFill>
                  <a:schemeClr val="tx1"/>
                </a:solidFill>
                <a:effectLst/>
                <a:latin typeface="+mn-lt"/>
                <a:ea typeface="+mn-ea"/>
                <a:cs typeface="+mn-cs"/>
              </a:rPr>
              <a:t>SSID broadcasting, </a:t>
            </a:r>
            <a:r>
              <a:rPr lang="en-US" sz="1200" kern="1200" dirty="0" smtClean="0">
                <a:solidFill>
                  <a:schemeClr val="tx1"/>
                </a:solidFill>
                <a:effectLst/>
                <a:latin typeface="+mn-lt"/>
                <a:ea typeface="+mn-ea"/>
                <a:cs typeface="+mn-cs"/>
              </a:rPr>
              <a:t>enable security protocols such as WPA or WEP, create a network passphrase, implement media access control, limit your signal range, and apply firmware upgrades.</a:t>
            </a: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80</a:t>
            </a:fld>
            <a:endParaRPr lang="en-US" dirty="0"/>
          </a:p>
        </p:txBody>
      </p:sp>
    </p:spTree>
    <p:extLst>
      <p:ext uri="{BB962C8B-B14F-4D97-AF65-F5344CB8AC3E}">
        <p14:creationId xmlns:p14="http://schemas.microsoft.com/office/powerpoint/2010/main" val="20221579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ChangeArrowheads="1" noTextEdit="1"/>
          </p:cNvSpPr>
          <p:nvPr>
            <p:ph type="sldImg"/>
          </p:nvPr>
        </p:nvSpPr>
        <p:spPr>
          <a:xfrm>
            <a:off x="1150938" y="692150"/>
            <a:ext cx="4556125" cy="3416300"/>
          </a:xfrm>
          <a:ln/>
        </p:spPr>
      </p:sp>
      <p:sp>
        <p:nvSpPr>
          <p:cNvPr id="14643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0789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The network you have in your home differs</a:t>
            </a:r>
            <a:r>
              <a:rPr lang="en-US" sz="1200" kern="1200" baseline="0" dirty="0" smtClean="0">
                <a:solidFill>
                  <a:schemeClr val="tx1"/>
                </a:solidFill>
                <a:effectLst/>
                <a:latin typeface="+mn-lt"/>
                <a:ea typeface="+mn-ea"/>
                <a:cs typeface="+mn-cs"/>
              </a:rPr>
              <a:t> greatly in terms of its size, structure, and cost from that found across your college campus. This difference is based in part on their network architectures.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1" kern="1200" baseline="0" dirty="0" smtClean="0">
                <a:solidFill>
                  <a:schemeClr val="tx1"/>
                </a:solidFill>
                <a:effectLst/>
                <a:latin typeface="+mn-lt"/>
                <a:ea typeface="+mn-ea"/>
                <a:cs typeface="+mn-cs"/>
              </a:rPr>
              <a:t>Network architectures</a:t>
            </a:r>
            <a:r>
              <a:rPr lang="en-US" sz="1200" kern="1200" baseline="0" dirty="0" smtClean="0">
                <a:solidFill>
                  <a:schemeClr val="tx1"/>
                </a:solidFill>
                <a:effectLst/>
                <a:latin typeface="+mn-lt"/>
                <a:ea typeface="+mn-ea"/>
                <a:cs typeface="+mn-cs"/>
              </a:rPr>
              <a:t>, or network designs, are classified according to the following characteristics: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The distance between their nodes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The way in which they are managed (or administered)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The set of rules (or protocol) used to exchange data between network nodes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effectLst/>
                <a:latin typeface="+mn-lt"/>
                <a:ea typeface="+mn-ea"/>
                <a:cs typeface="+mn-cs"/>
              </a:rPr>
              <a:t>The communications medium used to transport the data</a:t>
            </a:r>
            <a:endParaRPr lang="en-US" sz="1200" kern="1200" dirty="0" smtClean="0">
              <a:solidFill>
                <a:schemeClr val="tx1"/>
              </a:solidFill>
              <a:effectLst/>
              <a:latin typeface="+mn-lt"/>
              <a:ea typeface="+mn-ea"/>
              <a:cs typeface="+mn-cs"/>
            </a:endParaRP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77E2621-405C-4F83-9120-2E9601611C17}" type="slidenum">
              <a:rPr lang="en-US" smtClean="0"/>
              <a:pPr/>
              <a:t>8</a:t>
            </a:fld>
            <a:endParaRPr lang="en-US" dirty="0"/>
          </a:p>
        </p:txBody>
      </p:sp>
    </p:spTree>
    <p:extLst>
      <p:ext uri="{BB962C8B-B14F-4D97-AF65-F5344CB8AC3E}">
        <p14:creationId xmlns:p14="http://schemas.microsoft.com/office/powerpoint/2010/main" val="152569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defTabSz="914400" rtl="0" eaLnBrk="1" latinLnBrk="0" hangingPunct="1">
              <a:spcBef>
                <a:spcPct val="0"/>
              </a:spcBef>
              <a:buNone/>
              <a:defRPr lang="en-US" sz="4400" kern="1200" dirty="0">
                <a:solidFill>
                  <a:srgbClr val="004578"/>
                </a:solidFill>
                <a:effectLst>
                  <a:outerShdw blurRad="38100" dist="38100" dir="2700000" algn="tl">
                    <a:srgbClr val="000000">
                      <a:alpha val="43137"/>
                    </a:srgbClr>
                  </a:outerShdw>
                </a:effectLst>
                <a:latin typeface="Arial" pitchFamily="34" charset="0"/>
                <a:ea typeface="+mj-ea"/>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r>
              <a:rPr lang="en-US" smtClean="0"/>
              <a:t>Copyright © 2015 Pearson Education, Inc.</a:t>
            </a:r>
            <a:endParaRPr lang="en-US" dirty="0"/>
          </a:p>
        </p:txBody>
      </p:sp>
      <p:sp>
        <p:nvSpPr>
          <p:cNvPr id="6" name="Slide Number Placeholder 5"/>
          <p:cNvSpPr>
            <a:spLocks noGrp="1"/>
          </p:cNvSpPr>
          <p:nvPr>
            <p:ph type="sldNum" sz="quarter" idx="12"/>
          </p:nvPr>
        </p:nvSpPr>
        <p:spPr/>
        <p:txBody>
          <a:bodyPr/>
          <a:lstStyle/>
          <a:p>
            <a:fld id="{3C5A0288-DE65-4327-81AA-3D0ED474C7D0}" type="slidenum">
              <a:rPr lang="en-US" smtClean="0"/>
              <a:pPr/>
              <a:t>‹#›</a:t>
            </a:fld>
            <a:endParaRPr lang="en-US" dirty="0"/>
          </a:p>
        </p:txBody>
      </p:sp>
    </p:spTree>
    <p:extLst>
      <p:ext uri="{BB962C8B-B14F-4D97-AF65-F5344CB8AC3E}">
        <p14:creationId xmlns:p14="http://schemas.microsoft.com/office/powerpoint/2010/main" val="18978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smtClean="0"/>
              <a:t>Copyright © 2015 Pearson Education, Inc.</a:t>
            </a:r>
            <a:endParaRPr lang="en-US" dirty="0"/>
          </a:p>
        </p:txBody>
      </p:sp>
      <p:sp>
        <p:nvSpPr>
          <p:cNvPr id="7" name="Slide Number Placeholder 6"/>
          <p:cNvSpPr>
            <a:spLocks noGrp="1"/>
          </p:cNvSpPr>
          <p:nvPr>
            <p:ph type="sldNum" sz="quarter" idx="12"/>
          </p:nvPr>
        </p:nvSpPr>
        <p:spPr/>
        <p:txBody>
          <a:bodyPr/>
          <a:lstStyle/>
          <a:p>
            <a:fld id="{3C5A0288-DE65-4327-81AA-3D0ED474C7D0}" type="slidenum">
              <a:rPr lang="en-US" smtClean="0"/>
              <a:pPr/>
              <a:t>‹#›</a:t>
            </a:fld>
            <a:endParaRPr lang="en-US" dirty="0"/>
          </a:p>
        </p:txBody>
      </p:sp>
    </p:spTree>
    <p:extLst>
      <p:ext uri="{BB962C8B-B14F-4D97-AF65-F5344CB8AC3E}">
        <p14:creationId xmlns:p14="http://schemas.microsoft.com/office/powerpoint/2010/main" val="12355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3pPr>
              <a:defRPr sz="2600"/>
            </a:lvl3pPr>
            <a:lvl4pPr>
              <a:defRPr sz="24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r>
              <a:rPr lang="en-US" smtClean="0"/>
              <a:t>Copyright © 2015 Pearson Education, Inc.</a:t>
            </a:r>
            <a:endParaRPr lang="en-US" dirty="0"/>
          </a:p>
        </p:txBody>
      </p:sp>
      <p:sp>
        <p:nvSpPr>
          <p:cNvPr id="6" name="Slide Number Placeholder 5"/>
          <p:cNvSpPr>
            <a:spLocks noGrp="1"/>
          </p:cNvSpPr>
          <p:nvPr>
            <p:ph type="sldNum" sz="quarter" idx="12"/>
          </p:nvPr>
        </p:nvSpPr>
        <p:spPr/>
        <p:txBody>
          <a:bodyPr/>
          <a:lstStyle/>
          <a:p>
            <a:fld id="{3C5A0288-DE65-4327-81AA-3D0ED474C7D0}" type="slidenum">
              <a:rPr lang="en-US" smtClean="0"/>
              <a:pPr/>
              <a:t>‹#›</a:t>
            </a:fld>
            <a:endParaRPr lang="en-US" dirty="0"/>
          </a:p>
        </p:txBody>
      </p:sp>
    </p:spTree>
    <p:extLst>
      <p:ext uri="{BB962C8B-B14F-4D97-AF65-F5344CB8AC3E}">
        <p14:creationId xmlns:p14="http://schemas.microsoft.com/office/powerpoint/2010/main" val="100754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a:t>
            </a:fld>
            <a:endParaRPr lang="en-US" dirty="0"/>
          </a:p>
        </p:txBody>
      </p:sp>
      <p:sp>
        <p:nvSpPr>
          <p:cNvPr id="6" name="Content Placeholder 2"/>
          <p:cNvSpPr>
            <a:spLocks noGrp="1"/>
          </p:cNvSpPr>
          <p:nvPr>
            <p:ph sz="half" idx="1"/>
          </p:nvPr>
        </p:nvSpPr>
        <p:spPr>
          <a:xfrm>
            <a:off x="457200" y="4572000"/>
            <a:ext cx="4038600" cy="1554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p:txBody>
      </p:sp>
      <p:sp>
        <p:nvSpPr>
          <p:cNvPr id="7" name="Content Placeholder 3"/>
          <p:cNvSpPr>
            <a:spLocks noGrp="1"/>
          </p:cNvSpPr>
          <p:nvPr>
            <p:ph sz="half" idx="2"/>
          </p:nvPr>
        </p:nvSpPr>
        <p:spPr>
          <a:xfrm>
            <a:off x="4648200" y="4572000"/>
            <a:ext cx="4038600" cy="1554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p:txBody>
      </p:sp>
      <p:sp>
        <p:nvSpPr>
          <p:cNvPr id="8" name="Content Placeholder 2"/>
          <p:cNvSpPr>
            <a:spLocks noGrp="1"/>
          </p:cNvSpPr>
          <p:nvPr>
            <p:ph idx="13"/>
          </p:nvPr>
        </p:nvSpPr>
        <p:spPr>
          <a:xfrm>
            <a:off x="457200" y="1600201"/>
            <a:ext cx="8229600" cy="2819400"/>
          </a:xfrm>
        </p:spPr>
        <p:txBody>
          <a:bodyPr/>
          <a:lstStyle>
            <a:lvl3pPr>
              <a:defRPr sz="2600"/>
            </a:lvl3pPr>
            <a:lvl4pPr>
              <a:defRPr sz="2400"/>
            </a:lvl4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391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a:t>
            </a:fld>
            <a:endParaRPr lang="en-US" dirty="0"/>
          </a:p>
        </p:txBody>
      </p:sp>
    </p:spTree>
    <p:extLst>
      <p:ext uri="{BB962C8B-B14F-4D97-AF65-F5344CB8AC3E}">
        <p14:creationId xmlns:p14="http://schemas.microsoft.com/office/powerpoint/2010/main" val="220472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8382000" cy="10668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533400" y="6583680"/>
            <a:ext cx="6400800" cy="274320"/>
          </a:xfrm>
          <a:prstGeom prst="rect">
            <a:avLst/>
          </a:prstGeom>
        </p:spPr>
        <p:txBody>
          <a:bodyPr vert="horz" lIns="91440" tIns="45720" rIns="91440" bIns="45720" rtlCol="0" anchor="ctr"/>
          <a:lstStyle>
            <a:lvl1pPr algn="l">
              <a:defRPr sz="1200">
                <a:solidFill>
                  <a:schemeClr val="bg1"/>
                </a:solidFill>
                <a:latin typeface="+mj-lt"/>
                <a:cs typeface="Arial" pitchFamily="34" charset="0"/>
              </a:defRPr>
            </a:lvl1pPr>
          </a:lstStyle>
          <a:p>
            <a:r>
              <a:rPr lang="en-US" smtClean="0"/>
              <a:t>Copyright © 2015 Pearson Education, Inc.</a:t>
            </a:r>
            <a:endParaRPr lang="en-US" dirty="0"/>
          </a:p>
        </p:txBody>
      </p:sp>
      <p:sp>
        <p:nvSpPr>
          <p:cNvPr id="6" name="Slide Number Placeholder 5"/>
          <p:cNvSpPr>
            <a:spLocks noGrp="1"/>
          </p:cNvSpPr>
          <p:nvPr>
            <p:ph type="sldNum" sz="quarter" idx="4"/>
          </p:nvPr>
        </p:nvSpPr>
        <p:spPr>
          <a:xfrm>
            <a:off x="7315200" y="6583680"/>
            <a:ext cx="1371600" cy="274320"/>
          </a:xfrm>
          <a:prstGeom prst="rect">
            <a:avLst/>
          </a:prstGeom>
        </p:spPr>
        <p:txBody>
          <a:bodyPr vert="horz" lIns="91440" tIns="45720" rIns="91440" bIns="45720" rtlCol="0" anchor="ctr"/>
          <a:lstStyle>
            <a:lvl1pPr algn="r">
              <a:defRPr sz="1400">
                <a:solidFill>
                  <a:schemeClr val="bg1"/>
                </a:solidFill>
                <a:latin typeface="Arial" pitchFamily="34" charset="0"/>
                <a:cs typeface="Arial" pitchFamily="34" charset="0"/>
              </a:defRPr>
            </a:lvl1pPr>
          </a:lstStyle>
          <a:p>
            <a:fld id="{3C5A0288-DE65-4327-81AA-3D0ED474C7D0}" type="slidenum">
              <a:rPr lang="en-US" smtClean="0"/>
              <a:pPr/>
              <a:t>‹#›</a:t>
            </a:fld>
            <a:endParaRPr lang="en-US" dirty="0"/>
          </a:p>
        </p:txBody>
      </p:sp>
    </p:spTree>
    <p:extLst>
      <p:ext uri="{BB962C8B-B14F-4D97-AF65-F5344CB8AC3E}">
        <p14:creationId xmlns:p14="http://schemas.microsoft.com/office/powerpoint/2010/main" val="1967678644"/>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4" r:id="rId4"/>
    <p:sldLayoutId id="2147483658"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4400" rtl="0" eaLnBrk="1" latinLnBrk="0" hangingPunct="1">
        <a:spcBef>
          <a:spcPct val="0"/>
        </a:spcBef>
        <a:buNone/>
        <a:defRPr sz="4400" kern="1200">
          <a:solidFill>
            <a:srgbClr val="004578"/>
          </a:solidFill>
          <a:effectLst>
            <a:outerShdw blurRad="38100" dist="38100" dir="2700000" algn="tl">
              <a:srgbClr val="000000">
                <a:alpha val="43137"/>
              </a:srgbClr>
            </a:outerShdw>
          </a:effectLst>
          <a:latin typeface="Arial" pitchFamily="34" charset="0"/>
          <a:ea typeface="+mj-ea"/>
          <a:cs typeface="Arial" pitchFamily="34" charset="0"/>
        </a:defRPr>
      </a:lvl1pPr>
    </p:titleStyle>
    <p:bodyStyle>
      <a:lvl1pPr marL="342900" indent="-342900" algn="l" defTabSz="914400" rtl="0" eaLnBrk="1" latinLnBrk="0" hangingPunct="1">
        <a:lnSpc>
          <a:spcPct val="114000"/>
        </a:lnSpc>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14000"/>
        </a:lnSpc>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14000"/>
        </a:lnSpc>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14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14000"/>
        </a:lnSpc>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8483" name="Rectangle 3"/>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2" tx1="lt1" bg2="dk1" tx2="lt2" accent1="accent1" accent2="accent2" accent3="accent3" accent4="accent4" accent5="accent5" accent6="accent6" hlink="hlink" folHlink="folHlink"/>
  <p:sldLayoutIdLst>
    <p:sldLayoutId id="214748365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charset="0"/>
        </a:defRPr>
      </a:lvl9pPr>
    </p:titleStyle>
    <p:bodyStyle>
      <a:lvl1pPr marL="342900" indent="-342900" algn="l" rtl="0" eaLnBrk="0" fontAlgn="base" hangingPunct="0">
        <a:spcBef>
          <a:spcPct val="20000"/>
        </a:spcBef>
        <a:spcAft>
          <a:spcPct val="0"/>
        </a:spcAft>
        <a:buClr>
          <a:schemeClr val="bg1"/>
        </a:buClr>
        <a:buSzPct val="65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bg1"/>
        </a:buClr>
        <a:buSzPct val="65000"/>
        <a:buFont typeface="Wingdings" pitchFamily="2" charset="2"/>
        <a:buChar char="n"/>
        <a:defRPr sz="2800">
          <a:solidFill>
            <a:schemeClr val="tx1"/>
          </a:solidFill>
          <a:effectLst>
            <a:outerShdw blurRad="38100" dist="38100" dir="2700000" algn="tl">
              <a:srgbClr val="000000"/>
            </a:outerShdw>
          </a:effectLst>
          <a:latin typeface="+mn-lt"/>
          <a:cs typeface="+mn-cs"/>
        </a:defRPr>
      </a:lvl2pPr>
      <a:lvl3pPr marL="1143000" indent="-228600" algn="l" rtl="0" eaLnBrk="0" fontAlgn="base" hangingPunct="0">
        <a:spcBef>
          <a:spcPct val="20000"/>
        </a:spcBef>
        <a:spcAft>
          <a:spcPct val="0"/>
        </a:spcAft>
        <a:buClr>
          <a:schemeClr val="bg1"/>
        </a:buClr>
        <a:buSzPct val="65000"/>
        <a:buFont typeface="Wingdings" pitchFamily="2" charset="2"/>
        <a:buChar char="n"/>
        <a:defRPr sz="2400">
          <a:solidFill>
            <a:schemeClr val="tx1"/>
          </a:solidFill>
          <a:effectLst>
            <a:outerShdw blurRad="38100" dist="38100" dir="2700000" algn="tl">
              <a:srgbClr val="000000"/>
            </a:outerShdw>
          </a:effectLst>
          <a:latin typeface="+mn-lt"/>
          <a:cs typeface="+mn-cs"/>
        </a:defRPr>
      </a:lvl3pPr>
      <a:lvl4pPr marL="1600200" indent="-228600" algn="l" rtl="0" eaLnBrk="0" fontAlgn="base" hangingPunct="0">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4pPr>
      <a:lvl5pPr marL="2057400" indent="-228600" algn="l" rtl="0" eaLnBrk="0" fontAlgn="base" hangingPunct="0">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5pPr>
      <a:lvl6pPr marL="25146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chemeClr val="bg1"/>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4876800" y="1416268"/>
            <a:ext cx="4038600" cy="3954929"/>
          </a:xfrm>
          <a:prstGeom prst="rect">
            <a:avLst/>
          </a:prstGeom>
          <a:noFill/>
          <a:ln w="9525" algn="ctr">
            <a:noFill/>
            <a:miter lim="800000"/>
            <a:headEnd/>
            <a:tailEnd/>
          </a:ln>
        </p:spPr>
        <p:txBody>
          <a:bodyPr wrap="square">
            <a:spAutoFit/>
          </a:bodyPr>
          <a:lstStyle/>
          <a:p>
            <a:pPr algn="ctr">
              <a:spcBef>
                <a:spcPct val="50000"/>
              </a:spcBef>
              <a:spcAft>
                <a:spcPts val="3600"/>
              </a:spcAft>
            </a:pPr>
            <a:r>
              <a:rPr lang="en-US" sz="4400" b="1" i="1" dirty="0">
                <a:solidFill>
                  <a:srgbClr val="003B78"/>
                </a:solidFill>
                <a:effectLst>
                  <a:outerShdw blurRad="38100" dist="38100" dir="2700000" algn="tl">
                    <a:srgbClr val="000000">
                      <a:alpha val="43137"/>
                    </a:srgbClr>
                  </a:outerShdw>
                </a:effectLst>
              </a:rPr>
              <a:t>Technology</a:t>
            </a:r>
            <a:br>
              <a:rPr lang="en-US" sz="4400" b="1" i="1" dirty="0">
                <a:solidFill>
                  <a:srgbClr val="003B78"/>
                </a:solidFill>
                <a:effectLst>
                  <a:outerShdw blurRad="38100" dist="38100" dir="2700000" algn="tl">
                    <a:srgbClr val="000000">
                      <a:alpha val="43137"/>
                    </a:srgbClr>
                  </a:outerShdw>
                </a:effectLst>
              </a:rPr>
            </a:br>
            <a:r>
              <a:rPr lang="en-US" sz="4400" b="1" i="1" dirty="0">
                <a:solidFill>
                  <a:srgbClr val="003B78"/>
                </a:solidFill>
                <a:effectLst>
                  <a:outerShdw blurRad="38100" dist="38100" dir="2700000" algn="tl">
                    <a:srgbClr val="000000">
                      <a:alpha val="43137"/>
                    </a:srgbClr>
                  </a:outerShdw>
                </a:effectLst>
              </a:rPr>
              <a:t>in Action</a:t>
            </a:r>
          </a:p>
          <a:p>
            <a:pPr algn="ctr">
              <a:spcBef>
                <a:spcPct val="50000"/>
              </a:spcBef>
            </a:pPr>
            <a:r>
              <a:rPr lang="en-US" sz="2400" spc="-150" dirty="0">
                <a:solidFill>
                  <a:prstClr val="black"/>
                </a:solidFill>
              </a:rPr>
              <a:t>Alan Evans  </a:t>
            </a:r>
            <a:r>
              <a:rPr lang="en-US" sz="2400" b="1" spc="-150" dirty="0">
                <a:solidFill>
                  <a:srgbClr val="F5834D"/>
                </a:solidFill>
              </a:rPr>
              <a:t>•</a:t>
            </a:r>
            <a:r>
              <a:rPr lang="en-US" sz="2400" spc="-150" dirty="0">
                <a:solidFill>
                  <a:srgbClr val="0070C0"/>
                </a:solidFill>
              </a:rPr>
              <a:t> </a:t>
            </a:r>
            <a:r>
              <a:rPr lang="en-US" sz="2400" spc="-150" dirty="0">
                <a:solidFill>
                  <a:prstClr val="black"/>
                </a:solidFill>
              </a:rPr>
              <a:t> Kendall Martin</a:t>
            </a:r>
          </a:p>
          <a:p>
            <a:pPr algn="ctr">
              <a:spcBef>
                <a:spcPct val="50000"/>
              </a:spcBef>
              <a:spcAft>
                <a:spcPts val="3000"/>
              </a:spcAft>
            </a:pPr>
            <a:r>
              <a:rPr lang="en-US" sz="2400" spc="-150" dirty="0">
                <a:solidFill>
                  <a:prstClr val="black"/>
                </a:solidFill>
              </a:rPr>
              <a:t>Mary Anne Poatsy</a:t>
            </a:r>
          </a:p>
          <a:p>
            <a:pPr algn="ctr">
              <a:spcBef>
                <a:spcPct val="50000"/>
              </a:spcBef>
            </a:pPr>
            <a:r>
              <a:rPr lang="en-US" sz="2400" spc="-150" dirty="0" smtClean="0">
                <a:solidFill>
                  <a:prstClr val="black"/>
                </a:solidFill>
              </a:rPr>
              <a:t>Eleventh </a:t>
            </a:r>
            <a:r>
              <a:rPr lang="en-US" sz="2400" spc="-150" dirty="0">
                <a:solidFill>
                  <a:prstClr val="black"/>
                </a:solidFill>
              </a:rPr>
              <a:t>Edition</a:t>
            </a:r>
            <a:endParaRPr lang="en-US" sz="3200" spc="-150" dirty="0">
              <a:solidFill>
                <a:prstClr val="black"/>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120" y="832559"/>
            <a:ext cx="3779449" cy="4806020"/>
          </a:xfrm>
          <a:prstGeom prst="rect">
            <a:avLst/>
          </a:prstGeom>
        </p:spPr>
      </p:pic>
      <p:sp>
        <p:nvSpPr>
          <p:cNvPr id="6" name="Footer Placeholder 3"/>
          <p:cNvSpPr>
            <a:spLocks noGrp="1"/>
          </p:cNvSpPr>
          <p:nvPr>
            <p:ph type="ftr" sz="quarter" idx="11"/>
          </p:nvPr>
        </p:nvSpPr>
        <p:spPr>
          <a:xfrm>
            <a:off x="533400" y="6583680"/>
            <a:ext cx="6400800" cy="274320"/>
          </a:xfrm>
        </p:spPr>
        <p:txBody>
          <a:bodyPr/>
          <a:lstStyle/>
          <a:p>
            <a:r>
              <a:rPr lang="en-US" dirty="0"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Network </a:t>
            </a:r>
            <a:r>
              <a:rPr lang="en-US" sz="2800" dirty="0" smtClean="0"/>
              <a:t>Architectures:</a:t>
            </a:r>
            <a:r>
              <a:rPr lang="en-US" sz="4000" dirty="0" smtClean="0"/>
              <a:t/>
            </a:r>
            <a:br>
              <a:rPr lang="en-US" sz="4000" dirty="0" smtClean="0"/>
            </a:br>
            <a:r>
              <a:rPr lang="en-US" sz="4000" dirty="0" smtClean="0"/>
              <a:t>Defined by Distance</a:t>
            </a:r>
            <a:endParaRPr lang="en-US" sz="4000" dirty="0"/>
          </a:p>
        </p:txBody>
      </p:sp>
      <p:sp>
        <p:nvSpPr>
          <p:cNvPr id="3" name="Content Placeholder 2"/>
          <p:cNvSpPr>
            <a:spLocks noGrp="1"/>
          </p:cNvSpPr>
          <p:nvPr>
            <p:ph idx="1"/>
          </p:nvPr>
        </p:nvSpPr>
        <p:spPr>
          <a:xfrm>
            <a:off x="457200" y="1828800"/>
            <a:ext cx="3505200" cy="4297363"/>
          </a:xfrm>
        </p:spPr>
        <p:txBody>
          <a:bodyPr>
            <a:normAutofit/>
          </a:bodyPr>
          <a:lstStyle/>
          <a:p>
            <a:r>
              <a:rPr lang="en-US" dirty="0" smtClean="0"/>
              <a:t>Distance between nodes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9</a:t>
            </a:fld>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69340" y="1718024"/>
            <a:ext cx="4710521" cy="419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2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Network </a:t>
            </a:r>
            <a:r>
              <a:rPr lang="en-US" sz="2800" dirty="0" smtClean="0"/>
              <a:t>Architectures:</a:t>
            </a:r>
            <a:r>
              <a:rPr lang="en-US" sz="4000" dirty="0" smtClean="0"/>
              <a:t/>
            </a:r>
            <a:br>
              <a:rPr lang="en-US" sz="4000" dirty="0" smtClean="0"/>
            </a:br>
            <a:r>
              <a:rPr lang="en-US" sz="4000" dirty="0" smtClean="0"/>
              <a:t>Defined by Distance</a:t>
            </a:r>
            <a:endParaRPr lang="en-US" sz="4000" dirty="0"/>
          </a:p>
        </p:txBody>
      </p:sp>
      <p:sp>
        <p:nvSpPr>
          <p:cNvPr id="3" name="Content Placeholder 2"/>
          <p:cNvSpPr>
            <a:spLocks noGrp="1"/>
          </p:cNvSpPr>
          <p:nvPr>
            <p:ph idx="1"/>
          </p:nvPr>
        </p:nvSpPr>
        <p:spPr/>
        <p:txBody>
          <a:bodyPr>
            <a:normAutofit/>
          </a:bodyPr>
          <a:lstStyle/>
          <a:p>
            <a:r>
              <a:rPr lang="en-US" dirty="0" smtClean="0"/>
              <a:t>Personal area network (PAN) </a:t>
            </a:r>
          </a:p>
          <a:p>
            <a:r>
              <a:rPr lang="en-US" dirty="0" smtClean="0"/>
              <a:t>Local area network (LAN)</a:t>
            </a:r>
          </a:p>
          <a:p>
            <a:r>
              <a:rPr lang="en-US" dirty="0" smtClean="0"/>
              <a:t>Home area network (HAN)</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10</a:t>
            </a:fld>
            <a:endParaRPr lang="en-US" dirty="0"/>
          </a:p>
        </p:txBody>
      </p:sp>
    </p:spTree>
    <p:extLst>
      <p:ext uri="{BB962C8B-B14F-4D97-AF65-F5344CB8AC3E}">
        <p14:creationId xmlns:p14="http://schemas.microsoft.com/office/powerpoint/2010/main" val="325306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Network </a:t>
            </a:r>
            <a:r>
              <a:rPr lang="en-US" sz="2800" dirty="0" smtClean="0"/>
              <a:t>Architectures:</a:t>
            </a:r>
            <a:r>
              <a:rPr lang="en-US" sz="4000" dirty="0" smtClean="0"/>
              <a:t/>
            </a:r>
            <a:br>
              <a:rPr lang="en-US" sz="4000" dirty="0" smtClean="0"/>
            </a:br>
            <a:r>
              <a:rPr lang="en-US" sz="4000" dirty="0" smtClean="0"/>
              <a:t>Defined by Distance (cont.)</a:t>
            </a:r>
            <a:endParaRPr lang="en-US" sz="4000" dirty="0"/>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t>Metropolitan area network (MAN) </a:t>
            </a:r>
          </a:p>
          <a:p>
            <a:r>
              <a:rPr lang="en-US" dirty="0" smtClean="0"/>
              <a:t>Wide area network (WAN)</a:t>
            </a:r>
          </a:p>
          <a:p>
            <a:pPr marL="457200" lvl="1" indent="0">
              <a:buNone/>
            </a:pPr>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11</a:t>
            </a:fld>
            <a:endParaRPr lang="en-US" dirty="0"/>
          </a:p>
        </p:txBody>
      </p:sp>
    </p:spTree>
    <p:extLst>
      <p:ext uri="{BB962C8B-B14F-4D97-AF65-F5344CB8AC3E}">
        <p14:creationId xmlns:p14="http://schemas.microsoft.com/office/powerpoint/2010/main" val="361360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rmAutofit fontScale="90000"/>
          </a:bodyPr>
          <a:lstStyle/>
          <a:p>
            <a:r>
              <a:rPr lang="en-US" sz="3100" dirty="0" smtClean="0"/>
              <a:t>Network Architectures:</a:t>
            </a:r>
            <a:r>
              <a:rPr lang="en-US" dirty="0" smtClean="0"/>
              <a:t/>
            </a:r>
            <a:br>
              <a:rPr lang="en-US" dirty="0" smtClean="0"/>
            </a:br>
            <a:r>
              <a:rPr lang="en-US" dirty="0" smtClean="0"/>
              <a:t>Defined by Level of Administration</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dirty="0" smtClean="0"/>
              <a:t>Administered in one of two ways</a:t>
            </a:r>
          </a:p>
          <a:p>
            <a:pPr lvl="1"/>
            <a:r>
              <a:rPr lang="en-US" dirty="0" smtClean="0"/>
              <a:t>Central administration</a:t>
            </a:r>
          </a:p>
          <a:p>
            <a:pPr lvl="1"/>
            <a:r>
              <a:rPr lang="en-US" dirty="0" smtClean="0"/>
              <a:t>Local administration</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12</a:t>
            </a:fld>
            <a:endParaRPr lang="en-US" dirty="0"/>
          </a:p>
        </p:txBody>
      </p:sp>
    </p:spTree>
    <p:extLst>
      <p:ext uri="{BB962C8B-B14F-4D97-AF65-F5344CB8AC3E}">
        <p14:creationId xmlns:p14="http://schemas.microsoft.com/office/powerpoint/2010/main" val="267397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rmAutofit fontScale="90000"/>
          </a:bodyPr>
          <a:lstStyle/>
          <a:p>
            <a:r>
              <a:rPr lang="en-US" sz="3100" dirty="0" smtClean="0"/>
              <a:t>Network Architectures:</a:t>
            </a:r>
            <a:r>
              <a:rPr lang="en-US" dirty="0" smtClean="0"/>
              <a:t/>
            </a:r>
            <a:br>
              <a:rPr lang="en-US" dirty="0" smtClean="0"/>
            </a:br>
            <a:r>
              <a:rPr lang="en-US" dirty="0" smtClean="0"/>
              <a:t>Defined by Level of Administration</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13</a:t>
            </a:fld>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39199" y="1607353"/>
            <a:ext cx="7465602" cy="472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84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rmAutofit fontScale="90000"/>
          </a:bodyPr>
          <a:lstStyle/>
          <a:p>
            <a:r>
              <a:rPr lang="en-US" sz="3100" dirty="0" smtClean="0"/>
              <a:t>Network Architectures:</a:t>
            </a:r>
            <a:r>
              <a:rPr lang="en-US" dirty="0" smtClean="0"/>
              <a:t/>
            </a:r>
            <a:br>
              <a:rPr lang="en-US" dirty="0" smtClean="0"/>
            </a:br>
            <a:r>
              <a:rPr lang="en-US" dirty="0" smtClean="0"/>
              <a:t>Ethernet Protocols</a:t>
            </a:r>
            <a:endParaRPr lang="en-US" dirty="0"/>
          </a:p>
        </p:txBody>
      </p:sp>
      <p:sp>
        <p:nvSpPr>
          <p:cNvPr id="3" name="Content Placeholder 2"/>
          <p:cNvSpPr>
            <a:spLocks noGrp="1"/>
          </p:cNvSpPr>
          <p:nvPr>
            <p:ph idx="1"/>
          </p:nvPr>
        </p:nvSpPr>
        <p:spPr>
          <a:xfrm>
            <a:off x="457200" y="1600200"/>
            <a:ext cx="8229600" cy="4876800"/>
          </a:xfrm>
        </p:spPr>
        <p:txBody>
          <a:bodyPr>
            <a:noAutofit/>
          </a:bodyPr>
          <a:lstStyle/>
          <a:p>
            <a:r>
              <a:rPr lang="en-US" dirty="0" smtClean="0"/>
              <a:t>Ethernet network</a:t>
            </a:r>
          </a:p>
          <a:p>
            <a:pPr lvl="1"/>
            <a:r>
              <a:rPr lang="en-US" dirty="0" smtClean="0"/>
              <a:t>Ethernet protocol for communication</a:t>
            </a:r>
          </a:p>
          <a:p>
            <a:pPr lvl="1"/>
            <a:r>
              <a:rPr lang="en-US" dirty="0" smtClean="0"/>
              <a:t>Developed by the Institute of Electrical and Electronics Engineers (IEEE)</a:t>
            </a:r>
          </a:p>
          <a:p>
            <a:pPr lvl="1"/>
            <a:r>
              <a:rPr lang="en-US" dirty="0" smtClean="0"/>
              <a:t>802.3</a:t>
            </a:r>
          </a:p>
          <a:p>
            <a:pPr lvl="1"/>
            <a:r>
              <a:rPr lang="en-US" dirty="0" smtClean="0"/>
              <a:t>802.11</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14</a:t>
            </a:fld>
            <a:endParaRPr lang="en-US" dirty="0"/>
          </a:p>
        </p:txBody>
      </p:sp>
    </p:spTree>
    <p:extLst>
      <p:ext uri="{BB962C8B-B14F-4D97-AF65-F5344CB8AC3E}">
        <p14:creationId xmlns:p14="http://schemas.microsoft.com/office/powerpoint/2010/main" val="378438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rmAutofit fontScale="90000"/>
          </a:bodyPr>
          <a:lstStyle/>
          <a:p>
            <a:r>
              <a:rPr lang="en-US" sz="3100" dirty="0" smtClean="0"/>
              <a:t>Network Architectures:</a:t>
            </a:r>
            <a:r>
              <a:rPr lang="en-US" dirty="0" smtClean="0"/>
              <a:t/>
            </a:r>
            <a:br>
              <a:rPr lang="en-US" dirty="0" smtClean="0"/>
            </a:br>
            <a:r>
              <a:rPr lang="en-US" dirty="0" smtClean="0"/>
              <a:t>Ethernet Protocols (cont.)</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pPr>
              <a:spcBef>
                <a:spcPts val="0"/>
              </a:spcBef>
            </a:pPr>
            <a:r>
              <a:rPr lang="en-US" dirty="0" smtClean="0"/>
              <a:t>802.11n devices will work with 802.11ac networks</a:t>
            </a:r>
          </a:p>
          <a:p>
            <a:pPr>
              <a:spcBef>
                <a:spcPts val="0"/>
              </a:spcBef>
            </a:pPr>
            <a:r>
              <a:rPr lang="en-US" dirty="0" smtClean="0"/>
              <a:t>Backward compatibility</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15</a:t>
            </a:fld>
            <a:endParaRPr lang="en-US" dirty="0"/>
          </a:p>
        </p:txBody>
      </p:sp>
    </p:spTree>
    <p:extLst>
      <p:ext uri="{BB962C8B-B14F-4D97-AF65-F5344CB8AC3E}">
        <p14:creationId xmlns:p14="http://schemas.microsoft.com/office/powerpoint/2010/main" val="316319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rmAutofit fontScale="90000"/>
          </a:bodyPr>
          <a:lstStyle/>
          <a:p>
            <a:r>
              <a:rPr lang="en-US" sz="3100" dirty="0" smtClean="0"/>
              <a:t>Network Architectures:</a:t>
            </a:r>
            <a:r>
              <a:rPr lang="en-US" dirty="0" smtClean="0"/>
              <a:t/>
            </a:r>
            <a:br>
              <a:rPr lang="en-US" dirty="0" smtClean="0"/>
            </a:br>
            <a:r>
              <a:rPr lang="en-US" dirty="0" smtClean="0"/>
              <a:t>Ethernet Protocols (cont.)</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pPr>
              <a:spcBef>
                <a:spcPts val="0"/>
              </a:spcBef>
            </a:pPr>
            <a:r>
              <a:rPr lang="en-US" dirty="0" smtClean="0"/>
              <a:t>Gigabit Ethernet Standard</a:t>
            </a:r>
          </a:p>
          <a:p>
            <a:pPr lvl="1">
              <a:spcBef>
                <a:spcPts val="0"/>
              </a:spcBef>
            </a:pPr>
            <a:r>
              <a:rPr lang="en-US" dirty="0" smtClean="0"/>
              <a:t>Up to 1 gigabit per second (Gbps) data transfer rate</a:t>
            </a:r>
          </a:p>
          <a:p>
            <a:pPr lvl="1">
              <a:spcBef>
                <a:spcPts val="0"/>
              </a:spcBef>
            </a:pPr>
            <a:r>
              <a:rPr lang="en-US" dirty="0" smtClean="0"/>
              <a:t>10 gigabit Ethernet is available </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16</a:t>
            </a:fld>
            <a:endParaRPr lang="en-US" dirty="0"/>
          </a:p>
        </p:txBody>
      </p:sp>
    </p:spTree>
    <p:extLst>
      <p:ext uri="{BB962C8B-B14F-4D97-AF65-F5344CB8AC3E}">
        <p14:creationId xmlns:p14="http://schemas.microsoft.com/office/powerpoint/2010/main" val="105187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defRPr/>
            </a:pPr>
            <a:r>
              <a:rPr lang="en-US" dirty="0" smtClean="0"/>
              <a:t>Network Components</a:t>
            </a:r>
            <a:endParaRPr lang="en-US" dirty="0"/>
          </a:p>
        </p:txBody>
      </p:sp>
      <p:sp>
        <p:nvSpPr>
          <p:cNvPr id="3" name="Content Placeholder 2"/>
          <p:cNvSpPr>
            <a:spLocks noGrp="1"/>
          </p:cNvSpPr>
          <p:nvPr>
            <p:ph idx="1"/>
          </p:nvPr>
        </p:nvSpPr>
        <p:spPr/>
        <p:txBody>
          <a:bodyPr/>
          <a:lstStyle/>
          <a:p>
            <a:r>
              <a:rPr lang="en-US" dirty="0" smtClean="0"/>
              <a:t>All networks must include:</a:t>
            </a:r>
          </a:p>
          <a:p>
            <a:pPr marL="914400" lvl="1" indent="-514350"/>
            <a:r>
              <a:rPr lang="en-US" dirty="0" smtClean="0"/>
              <a:t>Means of connecting nodes to network</a:t>
            </a:r>
          </a:p>
          <a:p>
            <a:pPr marL="1314450" lvl="2" indent="-514350"/>
            <a:r>
              <a:rPr lang="en-US" dirty="0" smtClean="0"/>
              <a:t>Cables or wireless</a:t>
            </a:r>
          </a:p>
          <a:p>
            <a:pPr marL="914400" lvl="1" indent="-514350"/>
            <a:r>
              <a:rPr lang="en-US" dirty="0" smtClean="0"/>
              <a:t>Special devices that allow nodes to communicate </a:t>
            </a:r>
          </a:p>
          <a:p>
            <a:pPr marL="914400" lvl="1" indent="-514350"/>
            <a:r>
              <a:rPr lang="en-US" dirty="0" smtClean="0"/>
              <a:t>Software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17</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Components (cont.)</a:t>
            </a:r>
            <a:endParaRPr lang="en-US" dirty="0"/>
          </a:p>
        </p:txBody>
      </p:sp>
      <p:sp>
        <p:nvSpPr>
          <p:cNvPr id="3" name="Footer Placeholder 2"/>
          <p:cNvSpPr>
            <a:spLocks noGrp="1"/>
          </p:cNvSpPr>
          <p:nvPr>
            <p:ph type="ftr" sz="quarter" idx="11"/>
          </p:nvPr>
        </p:nvSpPr>
        <p:spPr/>
        <p:txBody>
          <a:bodyPr/>
          <a:lstStyle/>
          <a:p>
            <a:r>
              <a:rPr lang="en-US" smtClean="0"/>
              <a:t>Copyright © 2015 Pearson Education, Inc.</a:t>
            </a:r>
            <a:endParaRPr lang="en-US" dirty="0"/>
          </a:p>
        </p:txBody>
      </p:sp>
      <p:sp>
        <p:nvSpPr>
          <p:cNvPr id="4" name="Slide Number Placeholder 3"/>
          <p:cNvSpPr>
            <a:spLocks noGrp="1"/>
          </p:cNvSpPr>
          <p:nvPr>
            <p:ph type="sldNum" sz="quarter" idx="12"/>
          </p:nvPr>
        </p:nvSpPr>
        <p:spPr/>
        <p:txBody>
          <a:bodyPr/>
          <a:lstStyle/>
          <a:p>
            <a:fld id="{3C5A0288-DE65-4327-81AA-3D0ED474C7D0}" type="slidenum">
              <a:rPr lang="en-US" smtClean="0"/>
              <a:pPr/>
              <a:t>18</a:t>
            </a:fld>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33884" y="1475254"/>
            <a:ext cx="7276231" cy="474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7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ctrTitle"/>
          </p:nvPr>
        </p:nvSpPr>
        <p:spPr>
          <a:xfrm>
            <a:off x="685800" y="1676400"/>
            <a:ext cx="7772400" cy="1470025"/>
          </a:xfrm>
        </p:spPr>
        <p:txBody>
          <a:bodyPr/>
          <a:lstStyle/>
          <a:p>
            <a:pPr eaLnBrk="1" hangingPunct="1">
              <a:defRPr/>
            </a:pPr>
            <a:r>
              <a:rPr lang="en-US" i="1" dirty="0"/>
              <a:t>Technology in Action</a:t>
            </a:r>
            <a:endParaRPr lang="en-US" dirty="0"/>
          </a:p>
        </p:txBody>
      </p:sp>
      <p:sp>
        <p:nvSpPr>
          <p:cNvPr id="105475" name="Rectangle 3"/>
          <p:cNvSpPr>
            <a:spLocks noGrp="1" noChangeArrowheads="1"/>
          </p:cNvSpPr>
          <p:nvPr>
            <p:ph type="subTitle" idx="1"/>
          </p:nvPr>
        </p:nvSpPr>
        <p:spPr>
          <a:xfrm>
            <a:off x="1371600" y="3505200"/>
            <a:ext cx="6400800" cy="1752600"/>
          </a:xfrm>
        </p:spPr>
        <p:txBody>
          <a:bodyPr>
            <a:normAutofit fontScale="92500" lnSpcReduction="10000"/>
          </a:bodyPr>
          <a:lstStyle/>
          <a:p>
            <a:pPr algn="ctr" eaLnBrk="1" hangingPunct="1">
              <a:buFontTx/>
              <a:buNone/>
              <a:defRPr/>
            </a:pPr>
            <a:r>
              <a:rPr lang="en-US" dirty="0">
                <a:solidFill>
                  <a:schemeClr val="tx1"/>
                </a:solidFill>
                <a:effectLst/>
              </a:rPr>
              <a:t>Chapter </a:t>
            </a:r>
            <a:r>
              <a:rPr lang="en-US" dirty="0" smtClean="0">
                <a:solidFill>
                  <a:schemeClr val="tx1"/>
                </a:solidFill>
                <a:effectLst/>
              </a:rPr>
              <a:t>7</a:t>
            </a:r>
            <a:endParaRPr lang="en-US" dirty="0">
              <a:solidFill>
                <a:schemeClr val="tx1"/>
              </a:solidFill>
              <a:effectLst/>
            </a:endParaRPr>
          </a:p>
          <a:p>
            <a:pPr algn="ctr" eaLnBrk="1" hangingPunct="1">
              <a:buFontTx/>
              <a:buNone/>
              <a:defRPr/>
            </a:pPr>
            <a:r>
              <a:rPr lang="en-US" dirty="0" smtClean="0">
                <a:solidFill>
                  <a:schemeClr val="tx1"/>
                </a:solidFill>
                <a:effectLst/>
              </a:rPr>
              <a:t>Networking:</a:t>
            </a:r>
          </a:p>
          <a:p>
            <a:pPr algn="ctr" eaLnBrk="1" hangingPunct="1">
              <a:buFontTx/>
              <a:buNone/>
              <a:defRPr/>
            </a:pPr>
            <a:r>
              <a:rPr lang="en-US" dirty="0" smtClean="0">
                <a:solidFill>
                  <a:schemeClr val="tx1"/>
                </a:solidFill>
                <a:effectLst/>
              </a:rPr>
              <a:t>Connecting Computing Devices</a:t>
            </a:r>
            <a:r>
              <a:rPr lang="en-US" dirty="0" smtClean="0">
                <a:effectLst/>
              </a:rPr>
              <a:t> </a:t>
            </a:r>
            <a:endParaRPr lang="en-US" dirty="0">
              <a:effectLst/>
            </a:endParaRPr>
          </a:p>
        </p:txBody>
      </p:sp>
      <p:sp>
        <p:nvSpPr>
          <p:cNvPr id="3" name="Footer Placeholder 2"/>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Transmission </a:t>
            </a:r>
            <a:r>
              <a:rPr lang="en-US" dirty="0"/>
              <a:t>Media</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19</a:t>
            </a:fld>
            <a:endParaRPr lang="en-US" dirty="0"/>
          </a:p>
        </p:txBody>
      </p:sp>
      <p:sp>
        <p:nvSpPr>
          <p:cNvPr id="9" name="Content Placeholder 8"/>
          <p:cNvSpPr>
            <a:spLocks noGrp="1"/>
          </p:cNvSpPr>
          <p:nvPr>
            <p:ph idx="13"/>
          </p:nvPr>
        </p:nvSpPr>
        <p:spPr>
          <a:xfrm>
            <a:off x="457200" y="1600200"/>
            <a:ext cx="8229600" cy="4724400"/>
          </a:xfrm>
        </p:spPr>
        <p:txBody>
          <a:bodyPr>
            <a:normAutofit/>
          </a:bodyPr>
          <a:lstStyle/>
          <a:p>
            <a:r>
              <a:rPr lang="en-GB" dirty="0" smtClean="0">
                <a:solidFill>
                  <a:srgbClr val="000000"/>
                </a:solidFill>
              </a:rPr>
              <a:t>Communications </a:t>
            </a:r>
            <a:r>
              <a:rPr lang="en-GB" dirty="0">
                <a:solidFill>
                  <a:srgbClr val="000000"/>
                </a:solidFill>
              </a:rPr>
              <a:t>channel between </a:t>
            </a:r>
            <a:r>
              <a:rPr lang="en-GB" dirty="0" smtClean="0">
                <a:solidFill>
                  <a:srgbClr val="000000"/>
                </a:solidFill>
              </a:rPr>
              <a:t>nodes</a:t>
            </a:r>
            <a:endParaRPr lang="en-GB" dirty="0">
              <a:solidFill>
                <a:srgbClr val="000000"/>
              </a:solidFill>
            </a:endParaRPr>
          </a:p>
          <a:p>
            <a:pPr lvl="1"/>
            <a:r>
              <a:rPr lang="en-GB" dirty="0">
                <a:solidFill>
                  <a:srgbClr val="000000"/>
                </a:solidFill>
              </a:rPr>
              <a:t>Wireless </a:t>
            </a:r>
            <a:r>
              <a:rPr lang="en-GB" dirty="0" smtClean="0">
                <a:solidFill>
                  <a:srgbClr val="000000"/>
                </a:solidFill>
              </a:rPr>
              <a:t>networks</a:t>
            </a:r>
          </a:p>
          <a:p>
            <a:pPr lvl="2"/>
            <a:r>
              <a:rPr lang="en-GB" dirty="0" smtClean="0">
                <a:solidFill>
                  <a:srgbClr val="000000"/>
                </a:solidFill>
              </a:rPr>
              <a:t>Radio </a:t>
            </a:r>
            <a:r>
              <a:rPr lang="en-GB" dirty="0">
                <a:solidFill>
                  <a:srgbClr val="000000"/>
                </a:solidFill>
              </a:rPr>
              <a:t>waves</a:t>
            </a:r>
          </a:p>
          <a:p>
            <a:pPr lvl="1"/>
            <a:r>
              <a:rPr lang="en-GB" dirty="0">
                <a:solidFill>
                  <a:srgbClr val="000000"/>
                </a:solidFill>
              </a:rPr>
              <a:t>Wired </a:t>
            </a:r>
            <a:r>
              <a:rPr lang="en-GB" dirty="0" smtClean="0">
                <a:solidFill>
                  <a:srgbClr val="000000"/>
                </a:solidFill>
              </a:rPr>
              <a:t>networks</a:t>
            </a:r>
          </a:p>
          <a:p>
            <a:pPr lvl="2"/>
            <a:r>
              <a:rPr lang="en-GB" dirty="0" smtClean="0">
                <a:solidFill>
                  <a:srgbClr val="000000"/>
                </a:solidFill>
              </a:rPr>
              <a:t>Cables</a:t>
            </a:r>
          </a:p>
          <a:p>
            <a:pPr lvl="2"/>
            <a:endParaRPr lang="en-GB" dirty="0" smtClean="0">
              <a:solidFill>
                <a:srgbClr val="000000"/>
              </a:solidFill>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31017" y="4481261"/>
            <a:ext cx="6462966" cy="1886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58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Transmission Media (cont.)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20</a:t>
            </a:fld>
            <a:endParaRPr lang="en-US" dirty="0"/>
          </a:p>
        </p:txBody>
      </p:sp>
      <p:sp>
        <p:nvSpPr>
          <p:cNvPr id="9" name="Content Placeholder 8"/>
          <p:cNvSpPr>
            <a:spLocks noGrp="1"/>
          </p:cNvSpPr>
          <p:nvPr>
            <p:ph idx="13"/>
          </p:nvPr>
        </p:nvSpPr>
        <p:spPr>
          <a:xfrm>
            <a:off x="457200" y="1600201"/>
            <a:ext cx="8229600" cy="4876799"/>
          </a:xfrm>
        </p:spPr>
        <p:txBody>
          <a:bodyPr>
            <a:normAutofit/>
          </a:bodyPr>
          <a:lstStyle/>
          <a:p>
            <a:r>
              <a:rPr lang="en-GB" dirty="0" smtClean="0">
                <a:solidFill>
                  <a:srgbClr val="000000"/>
                </a:solidFill>
              </a:rPr>
              <a:t>UTP cable</a:t>
            </a:r>
          </a:p>
          <a:p>
            <a:r>
              <a:rPr lang="en-GB" dirty="0" smtClean="0">
                <a:solidFill>
                  <a:srgbClr val="000000"/>
                </a:solidFill>
              </a:rPr>
              <a:t>Types of UTP cable</a:t>
            </a:r>
          </a:p>
          <a:p>
            <a:pPr lvl="1"/>
            <a:r>
              <a:rPr lang="en-GB" dirty="0" smtClean="0">
                <a:solidFill>
                  <a:srgbClr val="000000"/>
                </a:solidFill>
              </a:rPr>
              <a:t>Cat 5E</a:t>
            </a:r>
          </a:p>
          <a:p>
            <a:pPr lvl="1"/>
            <a:r>
              <a:rPr lang="en-GB" dirty="0" smtClean="0">
                <a:solidFill>
                  <a:srgbClr val="000000"/>
                </a:solidFill>
              </a:rPr>
              <a:t>Cat 6</a:t>
            </a:r>
          </a:p>
          <a:p>
            <a:pPr lvl="1"/>
            <a:r>
              <a:rPr lang="en-GB" dirty="0" smtClean="0">
                <a:solidFill>
                  <a:srgbClr val="000000"/>
                </a:solidFill>
              </a:rPr>
              <a:t>Cat 6a</a:t>
            </a:r>
            <a:endParaRPr lang="en-GB" dirty="0">
              <a:solidFill>
                <a:srgbClr val="000000"/>
              </a:solidFill>
            </a:endParaRPr>
          </a:p>
        </p:txBody>
      </p:sp>
    </p:spTree>
    <p:extLst>
      <p:ext uri="{BB962C8B-B14F-4D97-AF65-F5344CB8AC3E}">
        <p14:creationId xmlns:p14="http://schemas.microsoft.com/office/powerpoint/2010/main" val="133233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Transmission Media (cont.)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21</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3861" y="1634938"/>
            <a:ext cx="8036276" cy="465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22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Transmission Media (cont.)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22</a:t>
            </a:fld>
            <a:endParaRPr lang="en-US" dirty="0"/>
          </a:p>
        </p:txBody>
      </p:sp>
      <p:sp>
        <p:nvSpPr>
          <p:cNvPr id="9" name="Content Placeholder 8"/>
          <p:cNvSpPr>
            <a:spLocks noGrp="1"/>
          </p:cNvSpPr>
          <p:nvPr>
            <p:ph idx="13"/>
          </p:nvPr>
        </p:nvSpPr>
        <p:spPr>
          <a:xfrm>
            <a:off x="457200" y="1600201"/>
            <a:ext cx="8229600" cy="4800599"/>
          </a:xfrm>
        </p:spPr>
        <p:txBody>
          <a:bodyPr>
            <a:normAutofit/>
          </a:bodyPr>
          <a:lstStyle/>
          <a:p>
            <a:r>
              <a:rPr lang="en-GB" dirty="0" smtClean="0">
                <a:solidFill>
                  <a:srgbClr val="000000"/>
                </a:solidFill>
              </a:rPr>
              <a:t>Decreased throughput in wireless networks </a:t>
            </a:r>
          </a:p>
          <a:p>
            <a:pPr lvl="1"/>
            <a:r>
              <a:rPr lang="en-GB" dirty="0" smtClean="0">
                <a:solidFill>
                  <a:srgbClr val="000000"/>
                </a:solidFill>
              </a:rPr>
              <a:t>Magnetic and electrical sources</a:t>
            </a:r>
          </a:p>
          <a:p>
            <a:pPr lvl="1"/>
            <a:r>
              <a:rPr lang="en-GB" dirty="0" smtClean="0">
                <a:solidFill>
                  <a:srgbClr val="000000"/>
                </a:solidFill>
              </a:rPr>
              <a:t>Other wireless networks</a:t>
            </a:r>
          </a:p>
          <a:p>
            <a:pPr lvl="1"/>
            <a:r>
              <a:rPr lang="en-GB" dirty="0" smtClean="0">
                <a:solidFill>
                  <a:srgbClr val="000000"/>
                </a:solidFill>
              </a:rPr>
              <a:t>Buildings and metal</a:t>
            </a:r>
          </a:p>
          <a:p>
            <a:pPr lvl="1"/>
            <a:r>
              <a:rPr lang="en-GB" dirty="0" smtClean="0">
                <a:solidFill>
                  <a:srgbClr val="000000"/>
                </a:solidFill>
              </a:rPr>
              <a:t>Distance</a:t>
            </a:r>
          </a:p>
          <a:p>
            <a:pPr lvl="1"/>
            <a:r>
              <a:rPr lang="en-GB" dirty="0" smtClean="0">
                <a:solidFill>
                  <a:srgbClr val="000000"/>
                </a:solidFill>
              </a:rPr>
              <a:t>Signal coding</a:t>
            </a:r>
          </a:p>
        </p:txBody>
      </p:sp>
    </p:spTree>
    <p:extLst>
      <p:ext uri="{BB962C8B-B14F-4D97-AF65-F5344CB8AC3E}">
        <p14:creationId xmlns:p14="http://schemas.microsoft.com/office/powerpoint/2010/main" val="29879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Transmission Media (cont.)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23</a:t>
            </a:fld>
            <a:endParaRPr lang="en-US" dirty="0"/>
          </a:p>
        </p:txBody>
      </p:sp>
      <p:sp>
        <p:nvSpPr>
          <p:cNvPr id="9" name="Content Placeholder 8"/>
          <p:cNvSpPr>
            <a:spLocks noGrp="1"/>
          </p:cNvSpPr>
          <p:nvPr>
            <p:ph idx="13"/>
          </p:nvPr>
        </p:nvSpPr>
        <p:spPr>
          <a:xfrm>
            <a:off x="457200" y="1600201"/>
            <a:ext cx="8229600" cy="4800599"/>
          </a:xfrm>
        </p:spPr>
        <p:txBody>
          <a:bodyPr>
            <a:normAutofit/>
          </a:bodyPr>
          <a:lstStyle/>
          <a:p>
            <a:r>
              <a:rPr lang="en-GB" dirty="0" smtClean="0">
                <a:solidFill>
                  <a:srgbClr val="000000"/>
                </a:solidFill>
              </a:rPr>
              <a:t>Network can be both wireless and wired</a:t>
            </a:r>
          </a:p>
          <a:p>
            <a:pPr lvl="1"/>
            <a:r>
              <a:rPr lang="en-GB" dirty="0" smtClean="0">
                <a:solidFill>
                  <a:srgbClr val="000000"/>
                </a:solidFill>
              </a:rPr>
              <a:t>Portable devices—wireless </a:t>
            </a:r>
          </a:p>
          <a:p>
            <a:pPr lvl="1"/>
            <a:r>
              <a:rPr lang="en-GB" dirty="0" smtClean="0">
                <a:solidFill>
                  <a:srgbClr val="000000"/>
                </a:solidFill>
              </a:rPr>
              <a:t>Stationary devices—usually wired</a:t>
            </a:r>
          </a:p>
          <a:p>
            <a:r>
              <a:rPr lang="en-GB" dirty="0" smtClean="0">
                <a:solidFill>
                  <a:srgbClr val="000000"/>
                </a:solidFill>
              </a:rPr>
              <a:t>Wired connections are faster </a:t>
            </a:r>
          </a:p>
        </p:txBody>
      </p:sp>
    </p:spTree>
    <p:extLst>
      <p:ext uri="{BB962C8B-B14F-4D97-AF65-F5344CB8AC3E}">
        <p14:creationId xmlns:p14="http://schemas.microsoft.com/office/powerpoint/2010/main" val="109524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Basic Network Hardware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24</a:t>
            </a:fld>
            <a:endParaRPr lang="en-US" dirty="0"/>
          </a:p>
        </p:txBody>
      </p:sp>
      <p:sp>
        <p:nvSpPr>
          <p:cNvPr id="9" name="Content Placeholder 8"/>
          <p:cNvSpPr>
            <a:spLocks noGrp="1"/>
          </p:cNvSpPr>
          <p:nvPr>
            <p:ph idx="13"/>
          </p:nvPr>
        </p:nvSpPr>
        <p:spPr>
          <a:xfrm>
            <a:off x="457200" y="1600201"/>
            <a:ext cx="8229600" cy="4571999"/>
          </a:xfrm>
        </p:spPr>
        <p:txBody>
          <a:bodyPr>
            <a:normAutofit/>
          </a:bodyPr>
          <a:lstStyle/>
          <a:p>
            <a:r>
              <a:rPr lang="en-GB" dirty="0" smtClean="0">
                <a:solidFill>
                  <a:srgbClr val="000000"/>
                </a:solidFill>
              </a:rPr>
              <a:t>Network adapter</a:t>
            </a:r>
          </a:p>
          <a:p>
            <a:r>
              <a:rPr lang="en-GB" dirty="0" smtClean="0">
                <a:solidFill>
                  <a:srgbClr val="000000"/>
                </a:solidFill>
              </a:rPr>
              <a:t>Network interface card (NIC)</a:t>
            </a:r>
          </a:p>
          <a:p>
            <a:r>
              <a:rPr lang="en-GB" dirty="0" smtClean="0">
                <a:solidFill>
                  <a:srgbClr val="000000"/>
                </a:solidFill>
              </a:rPr>
              <a:t>Broadband Internet</a:t>
            </a:r>
          </a:p>
          <a:p>
            <a:pPr lvl="1"/>
            <a:r>
              <a:rPr lang="en-GB" dirty="0" smtClean="0">
                <a:solidFill>
                  <a:srgbClr val="000000"/>
                </a:solidFill>
              </a:rPr>
              <a:t>Requires a modem</a:t>
            </a:r>
          </a:p>
          <a:p>
            <a:pPr lvl="1"/>
            <a:r>
              <a:rPr lang="en-GB" dirty="0" smtClean="0">
                <a:solidFill>
                  <a:srgbClr val="000000"/>
                </a:solidFill>
              </a:rPr>
              <a:t>Cable or DSL</a:t>
            </a:r>
          </a:p>
          <a:p>
            <a:pPr lvl="1"/>
            <a:r>
              <a:rPr lang="en-GB" dirty="0" smtClean="0">
                <a:solidFill>
                  <a:srgbClr val="000000"/>
                </a:solidFill>
              </a:rPr>
              <a:t>Translates the broadband signal</a:t>
            </a:r>
          </a:p>
        </p:txBody>
      </p:sp>
    </p:spTree>
    <p:extLst>
      <p:ext uri="{BB962C8B-B14F-4D97-AF65-F5344CB8AC3E}">
        <p14:creationId xmlns:p14="http://schemas.microsoft.com/office/powerpoint/2010/main" val="54025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Basic Network Hardware (cont.)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25</a:t>
            </a:fld>
            <a:endParaRPr lang="en-US" dirty="0"/>
          </a:p>
        </p:txBody>
      </p:sp>
      <p:sp>
        <p:nvSpPr>
          <p:cNvPr id="9" name="Content Placeholder 8"/>
          <p:cNvSpPr>
            <a:spLocks noGrp="1"/>
          </p:cNvSpPr>
          <p:nvPr>
            <p:ph idx="13"/>
          </p:nvPr>
        </p:nvSpPr>
        <p:spPr>
          <a:xfrm>
            <a:off x="457200" y="1600201"/>
            <a:ext cx="8229600" cy="4952999"/>
          </a:xfrm>
        </p:spPr>
        <p:txBody>
          <a:bodyPr>
            <a:normAutofit/>
          </a:bodyPr>
          <a:lstStyle/>
          <a:p>
            <a:r>
              <a:rPr lang="en-GB" dirty="0" smtClean="0">
                <a:solidFill>
                  <a:srgbClr val="000000"/>
                </a:solidFill>
              </a:rPr>
              <a:t>Packets</a:t>
            </a:r>
          </a:p>
          <a:p>
            <a:pPr lvl="1"/>
            <a:r>
              <a:rPr lang="en-GB" dirty="0" smtClean="0">
                <a:solidFill>
                  <a:srgbClr val="000000"/>
                </a:solidFill>
              </a:rPr>
              <a:t>Communication </a:t>
            </a:r>
          </a:p>
          <a:p>
            <a:pPr lvl="1"/>
            <a:r>
              <a:rPr lang="en-GB" dirty="0" smtClean="0">
                <a:solidFill>
                  <a:srgbClr val="000000"/>
                </a:solidFill>
              </a:rPr>
              <a:t>Flow between network nodes</a:t>
            </a:r>
          </a:p>
        </p:txBody>
      </p:sp>
    </p:spTree>
    <p:extLst>
      <p:ext uri="{BB962C8B-B14F-4D97-AF65-F5344CB8AC3E}">
        <p14:creationId xmlns:p14="http://schemas.microsoft.com/office/powerpoint/2010/main" val="95592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Basic Network Hardware (cont.)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26</a:t>
            </a:fld>
            <a:endParaRPr lang="en-US" dirty="0"/>
          </a:p>
        </p:txBody>
      </p:sp>
      <p:sp>
        <p:nvSpPr>
          <p:cNvPr id="9" name="Content Placeholder 8"/>
          <p:cNvSpPr>
            <a:spLocks noGrp="1"/>
          </p:cNvSpPr>
          <p:nvPr>
            <p:ph idx="13"/>
          </p:nvPr>
        </p:nvSpPr>
        <p:spPr>
          <a:xfrm>
            <a:off x="457200" y="1600201"/>
            <a:ext cx="8229600" cy="4952999"/>
          </a:xfrm>
        </p:spPr>
        <p:txBody>
          <a:bodyPr>
            <a:normAutofit/>
          </a:bodyPr>
          <a:lstStyle/>
          <a:p>
            <a:r>
              <a:rPr lang="en-GB" dirty="0" smtClean="0">
                <a:solidFill>
                  <a:srgbClr val="000000"/>
                </a:solidFill>
              </a:rPr>
              <a:t>Router</a:t>
            </a:r>
            <a:endParaRPr lang="en-GB" dirty="0">
              <a:solidFill>
                <a:srgbClr val="000000"/>
              </a:solidFill>
            </a:endParaRPr>
          </a:p>
          <a:p>
            <a:r>
              <a:rPr lang="en-GB" dirty="0" smtClean="0">
                <a:solidFill>
                  <a:srgbClr val="000000"/>
                </a:solidFill>
              </a:rPr>
              <a:t>Switch</a:t>
            </a:r>
          </a:p>
        </p:txBody>
      </p:sp>
    </p:spTree>
    <p:extLst>
      <p:ext uri="{BB962C8B-B14F-4D97-AF65-F5344CB8AC3E}">
        <p14:creationId xmlns:p14="http://schemas.microsoft.com/office/powerpoint/2010/main" val="192584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Basic Network Hardware (cont.)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27</a:t>
            </a:fld>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78089" y="1979334"/>
            <a:ext cx="7987821" cy="362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Basic Network Hardware (cont.)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28</a:t>
            </a:fld>
            <a:endParaRPr lang="en-US" dirty="0"/>
          </a:p>
        </p:txBody>
      </p:sp>
      <p:sp>
        <p:nvSpPr>
          <p:cNvPr id="9" name="Content Placeholder 8"/>
          <p:cNvSpPr>
            <a:spLocks noGrp="1"/>
          </p:cNvSpPr>
          <p:nvPr>
            <p:ph idx="13"/>
          </p:nvPr>
        </p:nvSpPr>
        <p:spPr>
          <a:xfrm>
            <a:off x="457200" y="1600201"/>
            <a:ext cx="8229600" cy="4571999"/>
          </a:xfrm>
        </p:spPr>
        <p:txBody>
          <a:bodyPr>
            <a:normAutofit/>
          </a:bodyPr>
          <a:lstStyle/>
          <a:p>
            <a:r>
              <a:rPr lang="en-GB" dirty="0" smtClean="0">
                <a:solidFill>
                  <a:srgbClr val="000000"/>
                </a:solidFill>
              </a:rPr>
              <a:t>Router </a:t>
            </a:r>
            <a:endParaRPr lang="en-GB" dirty="0">
              <a:solidFill>
                <a:srgbClr val="000000"/>
              </a:solidFill>
            </a:endParaRPr>
          </a:p>
          <a:p>
            <a:pPr lvl="1"/>
            <a:r>
              <a:rPr lang="en-GB" dirty="0" smtClean="0">
                <a:solidFill>
                  <a:srgbClr val="000000"/>
                </a:solidFill>
              </a:rPr>
              <a:t>Connected directly to modem</a:t>
            </a:r>
            <a:endParaRPr lang="en-GB" dirty="0">
              <a:solidFill>
                <a:srgbClr val="000000"/>
              </a:solidFill>
            </a:endParaRPr>
          </a:p>
          <a:p>
            <a:pPr lvl="1"/>
            <a:r>
              <a:rPr lang="en-GB" dirty="0" smtClean="0">
                <a:solidFill>
                  <a:srgbClr val="000000"/>
                </a:solidFill>
              </a:rPr>
              <a:t>All other devices connected to the router</a:t>
            </a:r>
          </a:p>
          <a:p>
            <a:pPr lvl="1"/>
            <a:r>
              <a:rPr lang="en-GB" dirty="0" smtClean="0">
                <a:solidFill>
                  <a:srgbClr val="000000"/>
                </a:solidFill>
              </a:rPr>
              <a:t>Wired or wireless</a:t>
            </a:r>
          </a:p>
        </p:txBody>
      </p:sp>
    </p:spTree>
    <p:extLst>
      <p:ext uri="{BB962C8B-B14F-4D97-AF65-F5344CB8AC3E}">
        <p14:creationId xmlns:p14="http://schemas.microsoft.com/office/powerpoint/2010/main" val="224593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normAutofit/>
          </a:bodyPr>
          <a:lstStyle/>
          <a:p>
            <a:pPr eaLnBrk="1" hangingPunct="1">
              <a:defRPr/>
            </a:pPr>
            <a:r>
              <a:rPr lang="en-US" sz="4000" dirty="0"/>
              <a:t>Chapter Topics </a:t>
            </a:r>
          </a:p>
        </p:txBody>
      </p:sp>
      <p:sp>
        <p:nvSpPr>
          <p:cNvPr id="106499" name="Rectangle 3"/>
          <p:cNvSpPr>
            <a:spLocks noGrp="1" noChangeArrowheads="1"/>
          </p:cNvSpPr>
          <p:nvPr>
            <p:ph idx="1"/>
          </p:nvPr>
        </p:nvSpPr>
        <p:spPr>
          <a:xfrm>
            <a:off x="457200" y="1600200"/>
            <a:ext cx="8229600" cy="4648200"/>
          </a:xfrm>
        </p:spPr>
        <p:txBody>
          <a:bodyPr>
            <a:normAutofit/>
          </a:bodyPr>
          <a:lstStyle/>
          <a:p>
            <a:pPr eaLnBrk="1" hangingPunct="1">
              <a:defRPr/>
            </a:pPr>
            <a:r>
              <a:rPr lang="en-US" dirty="0" smtClean="0">
                <a:effectLst/>
              </a:rPr>
              <a:t>Networking Fundamentals</a:t>
            </a:r>
          </a:p>
          <a:p>
            <a:pPr eaLnBrk="1" hangingPunct="1">
              <a:defRPr/>
            </a:pPr>
            <a:r>
              <a:rPr lang="en-US" dirty="0" smtClean="0">
                <a:effectLst/>
              </a:rPr>
              <a:t>Network Architectures and Components</a:t>
            </a:r>
          </a:p>
          <a:p>
            <a:pPr eaLnBrk="1" hangingPunct="1">
              <a:defRPr/>
            </a:pPr>
            <a:r>
              <a:rPr lang="en-US" dirty="0" smtClean="0">
                <a:effectLst/>
              </a:rPr>
              <a:t>Connecting to the Internet</a:t>
            </a:r>
          </a:p>
          <a:p>
            <a:pPr eaLnBrk="1" hangingPunct="1">
              <a:defRPr/>
            </a:pPr>
            <a:r>
              <a:rPr lang="en-US" dirty="0" smtClean="0">
                <a:effectLst/>
              </a:rPr>
              <a:t>Installing and </a:t>
            </a:r>
            <a:r>
              <a:rPr lang="en-US" dirty="0" smtClean="0"/>
              <a:t>Configuring Home </a:t>
            </a:r>
            <a:r>
              <a:rPr lang="en-US" dirty="0" smtClean="0">
                <a:effectLst/>
              </a:rPr>
              <a:t>Networks</a:t>
            </a:r>
          </a:p>
          <a:p>
            <a:pPr eaLnBrk="1" hangingPunct="1">
              <a:defRPr/>
            </a:pPr>
            <a:r>
              <a:rPr lang="en-US" dirty="0" smtClean="0">
                <a:effectLst/>
              </a:rPr>
              <a:t>Securing Wireless Networks</a:t>
            </a:r>
          </a:p>
          <a:p>
            <a:pPr marL="0" indent="0" eaLnBrk="1" hangingPunct="1">
              <a:buNone/>
              <a:defRPr/>
            </a:pPr>
            <a:endParaRPr lang="en-US" dirty="0" smtClean="0">
              <a:effectLst/>
            </a:endParaRPr>
          </a:p>
          <a:p>
            <a:pPr eaLnBrk="1" hangingPunct="1">
              <a:defRPr/>
            </a:pPr>
            <a:endParaRPr lang="en-US" dirty="0" smtClean="0">
              <a:effectLst/>
            </a:endParaRPr>
          </a:p>
        </p:txBody>
      </p:sp>
      <p:sp>
        <p:nvSpPr>
          <p:cNvPr id="4" name="Footer Placeholder 3"/>
          <p:cNvSpPr>
            <a:spLocks noGrp="1"/>
          </p:cNvSpPr>
          <p:nvPr>
            <p:ph type="ftr" sz="quarter" idx="11"/>
          </p:nvPr>
        </p:nvSpPr>
        <p:spPr/>
        <p:txBody>
          <a:bodyPr/>
          <a:lstStyle/>
          <a:p>
            <a:r>
              <a:rPr lang="en-US" dirty="0" smtClean="0"/>
              <a:t>Copyright © 2015 Pearson Education, Inc.</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500"/>
                                        <p:tgtEl>
                                          <p:spTgt spid="1064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499">
                                            <p:txEl>
                                              <p:pRg st="1" end="1"/>
                                            </p:txEl>
                                          </p:spTgt>
                                        </p:tgtEl>
                                        <p:attrNameLst>
                                          <p:attrName>style.visibility</p:attrName>
                                        </p:attrNameLst>
                                      </p:cBhvr>
                                      <p:to>
                                        <p:strVal val="visible"/>
                                      </p:to>
                                    </p:set>
                                    <p:animEffect transition="in" filter="fade">
                                      <p:cBhvr>
                                        <p:cTn id="12" dur="500"/>
                                        <p:tgtEl>
                                          <p:spTgt spid="1064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499">
                                            <p:txEl>
                                              <p:pRg st="2" end="2"/>
                                            </p:txEl>
                                          </p:spTgt>
                                        </p:tgtEl>
                                        <p:attrNameLst>
                                          <p:attrName>style.visibility</p:attrName>
                                        </p:attrNameLst>
                                      </p:cBhvr>
                                      <p:to>
                                        <p:strVal val="visible"/>
                                      </p:to>
                                    </p:set>
                                    <p:animEffect transition="in" filter="fade">
                                      <p:cBhvr>
                                        <p:cTn id="17" dur="500"/>
                                        <p:tgtEl>
                                          <p:spTgt spid="1064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6499">
                                            <p:txEl>
                                              <p:pRg st="3" end="3"/>
                                            </p:txEl>
                                          </p:spTgt>
                                        </p:tgtEl>
                                        <p:attrNameLst>
                                          <p:attrName>style.visibility</p:attrName>
                                        </p:attrNameLst>
                                      </p:cBhvr>
                                      <p:to>
                                        <p:strVal val="visible"/>
                                      </p:to>
                                    </p:set>
                                    <p:animEffect transition="in" filter="fade">
                                      <p:cBhvr>
                                        <p:cTn id="22" dur="500"/>
                                        <p:tgtEl>
                                          <p:spTgt spid="1064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6499">
                                            <p:txEl>
                                              <p:pRg st="4" end="4"/>
                                            </p:txEl>
                                          </p:spTgt>
                                        </p:tgtEl>
                                        <p:attrNameLst>
                                          <p:attrName>style.visibility</p:attrName>
                                        </p:attrNameLst>
                                      </p:cBhvr>
                                      <p:to>
                                        <p:strVal val="visible"/>
                                      </p:to>
                                    </p:set>
                                    <p:animEffect transition="in" filter="fade">
                                      <p:cBhvr>
                                        <p:cTn id="27" dur="500"/>
                                        <p:tgtEl>
                                          <p:spTgt spid="106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3100" dirty="0" smtClean="0"/>
              <a:t>Network Components:</a:t>
            </a:r>
            <a:r>
              <a:rPr lang="en-US" dirty="0" smtClean="0"/>
              <a:t/>
            </a:r>
            <a:br>
              <a:rPr lang="en-US" dirty="0" smtClean="0"/>
            </a:br>
            <a:r>
              <a:rPr lang="en-US" dirty="0" smtClean="0"/>
              <a:t>Network Software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29</a:t>
            </a:fld>
            <a:endParaRPr lang="en-US" dirty="0"/>
          </a:p>
        </p:txBody>
      </p:sp>
      <p:sp>
        <p:nvSpPr>
          <p:cNvPr id="9" name="Content Placeholder 8"/>
          <p:cNvSpPr>
            <a:spLocks noGrp="1"/>
          </p:cNvSpPr>
          <p:nvPr>
            <p:ph idx="13"/>
          </p:nvPr>
        </p:nvSpPr>
        <p:spPr>
          <a:xfrm>
            <a:off x="457200" y="1600201"/>
            <a:ext cx="8229600" cy="4876799"/>
          </a:xfrm>
        </p:spPr>
        <p:txBody>
          <a:bodyPr>
            <a:normAutofit/>
          </a:bodyPr>
          <a:lstStyle/>
          <a:p>
            <a:r>
              <a:rPr lang="en-GB" dirty="0" smtClean="0">
                <a:solidFill>
                  <a:srgbClr val="000000"/>
                </a:solidFill>
              </a:rPr>
              <a:t>Operating </a:t>
            </a:r>
            <a:r>
              <a:rPr lang="en-GB" dirty="0">
                <a:solidFill>
                  <a:srgbClr val="000000"/>
                </a:solidFill>
              </a:rPr>
              <a:t>software </a:t>
            </a:r>
            <a:r>
              <a:rPr lang="en-GB" dirty="0" smtClean="0">
                <a:solidFill>
                  <a:srgbClr val="000000"/>
                </a:solidFill>
              </a:rPr>
              <a:t>for P2P networking</a:t>
            </a:r>
          </a:p>
          <a:p>
            <a:r>
              <a:rPr lang="en-GB" dirty="0" smtClean="0">
                <a:solidFill>
                  <a:srgbClr val="000000"/>
                </a:solidFill>
              </a:rPr>
              <a:t>Client/server network </a:t>
            </a:r>
          </a:p>
          <a:p>
            <a:pPr lvl="1"/>
            <a:r>
              <a:rPr lang="en-GB" dirty="0" smtClean="0">
                <a:solidFill>
                  <a:srgbClr val="000000"/>
                </a:solidFill>
              </a:rPr>
              <a:t>Communicate through centralized server</a:t>
            </a:r>
          </a:p>
          <a:p>
            <a:pPr lvl="1"/>
            <a:r>
              <a:rPr lang="en-GB" dirty="0" smtClean="0">
                <a:solidFill>
                  <a:srgbClr val="000000"/>
                </a:solidFill>
              </a:rPr>
              <a:t>Specialized network operating system (NOS) software</a:t>
            </a:r>
          </a:p>
        </p:txBody>
      </p:sp>
    </p:spTree>
    <p:extLst>
      <p:ext uri="{BB962C8B-B14F-4D97-AF65-F5344CB8AC3E}">
        <p14:creationId xmlns:p14="http://schemas.microsoft.com/office/powerpoint/2010/main" val="42638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Network Components</a:t>
            </a:r>
            <a:br>
              <a:rPr lang="en-US" dirty="0" smtClean="0"/>
            </a:br>
            <a:r>
              <a:rPr lang="en-US" dirty="0" smtClean="0"/>
              <a:t>Network Software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30</a:t>
            </a:fld>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74282" y="1524000"/>
            <a:ext cx="7995435" cy="481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27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the Internet</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Home network</a:t>
            </a:r>
          </a:p>
          <a:p>
            <a:pPr lvl="1"/>
            <a:r>
              <a:rPr lang="en-US" dirty="0"/>
              <a:t>S</a:t>
            </a:r>
            <a:r>
              <a:rPr lang="en-US" dirty="0" smtClean="0"/>
              <a:t>hare an Internet connection</a:t>
            </a:r>
          </a:p>
          <a:p>
            <a:r>
              <a:rPr lang="en-US" dirty="0" smtClean="0"/>
              <a:t>Must purchase Internet access from ISP</a:t>
            </a:r>
          </a:p>
          <a:p>
            <a:pPr lvl="1"/>
            <a:r>
              <a:rPr lang="en-US" dirty="0" smtClean="0"/>
              <a:t>Specialized providers</a:t>
            </a:r>
          </a:p>
          <a:p>
            <a:pPr lvl="1"/>
            <a:r>
              <a:rPr lang="en-US" dirty="0" smtClean="0"/>
              <a:t>Companies that provide other services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31</a:t>
            </a:fld>
            <a:endParaRPr lang="en-US" dirty="0"/>
          </a:p>
        </p:txBody>
      </p:sp>
    </p:spTree>
    <p:extLst>
      <p:ext uri="{BB962C8B-B14F-4D97-AF65-F5344CB8AC3E}">
        <p14:creationId xmlns:p14="http://schemas.microsoft.com/office/powerpoint/2010/main" val="376274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Connecting to the Internet (cont.)</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Connection choices</a:t>
            </a:r>
          </a:p>
          <a:p>
            <a:pPr lvl="1"/>
            <a:r>
              <a:rPr lang="en-US" dirty="0" smtClean="0"/>
              <a:t>Broadband</a:t>
            </a:r>
          </a:p>
          <a:p>
            <a:pPr lvl="1"/>
            <a:r>
              <a:rPr lang="en-US" dirty="0" smtClean="0"/>
              <a:t>Dial-up</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32</a:t>
            </a:fld>
            <a:endParaRPr lang="en-US" dirty="0"/>
          </a:p>
        </p:txBody>
      </p:sp>
    </p:spTree>
    <p:extLst>
      <p:ext uri="{BB962C8B-B14F-4D97-AF65-F5344CB8AC3E}">
        <p14:creationId xmlns:p14="http://schemas.microsoft.com/office/powerpoint/2010/main" val="36350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Connecting to the Internet</a:t>
            </a:r>
            <a:br>
              <a:rPr lang="en-US" dirty="0" smtClean="0"/>
            </a:br>
            <a:r>
              <a:rPr lang="en-US" dirty="0" smtClean="0"/>
              <a:t>Wired Broadband Connections</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a:lnSpc>
                <a:spcPct val="120000"/>
              </a:lnSpc>
              <a:spcBef>
                <a:spcPts val="0"/>
              </a:spcBef>
            </a:pPr>
            <a:r>
              <a:rPr lang="en-US" dirty="0" smtClean="0"/>
              <a:t>Broadband</a:t>
            </a:r>
          </a:p>
          <a:p>
            <a:pPr lvl="1">
              <a:lnSpc>
                <a:spcPct val="120000"/>
              </a:lnSpc>
              <a:spcBef>
                <a:spcPts val="0"/>
              </a:spcBef>
            </a:pPr>
            <a:r>
              <a:rPr lang="en-US" dirty="0" smtClean="0"/>
              <a:t>High-speed Internet </a:t>
            </a:r>
          </a:p>
          <a:p>
            <a:pPr lvl="1">
              <a:lnSpc>
                <a:spcPct val="120000"/>
              </a:lnSpc>
              <a:spcBef>
                <a:spcPts val="0"/>
              </a:spcBef>
            </a:pPr>
            <a:r>
              <a:rPr lang="en-US" dirty="0" smtClean="0"/>
              <a:t>Data transmission rate of 5 Mbps or greater</a:t>
            </a:r>
          </a:p>
          <a:p>
            <a:pPr>
              <a:lnSpc>
                <a:spcPct val="120000"/>
              </a:lnSpc>
              <a:spcBef>
                <a:spcPts val="0"/>
              </a:spcBef>
            </a:pPr>
            <a:r>
              <a:rPr lang="en-US" dirty="0" smtClean="0"/>
              <a:t>Standard wired broadband technologies</a:t>
            </a:r>
          </a:p>
          <a:p>
            <a:pPr lvl="1">
              <a:lnSpc>
                <a:spcPct val="120000"/>
              </a:lnSpc>
              <a:spcBef>
                <a:spcPts val="0"/>
              </a:spcBef>
            </a:pPr>
            <a:r>
              <a:rPr lang="en-US" dirty="0" smtClean="0"/>
              <a:t>Cable</a:t>
            </a:r>
          </a:p>
          <a:p>
            <a:pPr lvl="1">
              <a:lnSpc>
                <a:spcPct val="120000"/>
              </a:lnSpc>
              <a:spcBef>
                <a:spcPts val="0"/>
              </a:spcBef>
            </a:pPr>
            <a:r>
              <a:rPr lang="en-US" dirty="0" smtClean="0"/>
              <a:t>Digital subscriber line (DSL) </a:t>
            </a:r>
          </a:p>
          <a:p>
            <a:pPr lvl="1">
              <a:lnSpc>
                <a:spcPct val="120000"/>
              </a:lnSpc>
              <a:spcBef>
                <a:spcPts val="0"/>
              </a:spcBef>
            </a:pPr>
            <a:r>
              <a:rPr lang="en-US" dirty="0" smtClean="0"/>
              <a:t>Fiber optic service</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33</a:t>
            </a:fld>
            <a:endParaRPr lang="en-US" dirty="0"/>
          </a:p>
        </p:txBody>
      </p:sp>
    </p:spTree>
    <p:extLst>
      <p:ext uri="{BB962C8B-B14F-4D97-AF65-F5344CB8AC3E}">
        <p14:creationId xmlns:p14="http://schemas.microsoft.com/office/powerpoint/2010/main" val="131443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smtClean="0"/>
              <a:t>Connecting to the Internet”</a:t>
            </a:r>
            <a:r>
              <a:rPr lang="en-US" dirty="0" smtClean="0"/>
              <a:t/>
            </a:r>
            <a:br>
              <a:rPr lang="en-US" dirty="0" smtClean="0"/>
            </a:br>
            <a:r>
              <a:rPr lang="en-US" sz="4200" dirty="0" smtClean="0"/>
              <a:t>Wired Broadband Connections (cont.)</a:t>
            </a:r>
            <a:endParaRPr lang="en-US" sz="4200" dirty="0"/>
          </a:p>
        </p:txBody>
      </p:sp>
      <p:sp>
        <p:nvSpPr>
          <p:cNvPr id="3" name="Content Placeholder 2"/>
          <p:cNvSpPr>
            <a:spLocks noGrp="1"/>
          </p:cNvSpPr>
          <p:nvPr>
            <p:ph idx="1"/>
          </p:nvPr>
        </p:nvSpPr>
        <p:spPr>
          <a:xfrm>
            <a:off x="457200" y="1600200"/>
            <a:ext cx="8229600" cy="5029200"/>
          </a:xfrm>
        </p:spPr>
        <p:txBody>
          <a:bodyPr>
            <a:normAutofit/>
          </a:bodyPr>
          <a:lstStyle/>
          <a:p>
            <a:pPr>
              <a:spcBef>
                <a:spcPts val="0"/>
              </a:spcBef>
            </a:pPr>
            <a:r>
              <a:rPr lang="en-US" dirty="0" smtClean="0"/>
              <a:t>Satellite broadband </a:t>
            </a:r>
          </a:p>
          <a:p>
            <a:pPr>
              <a:spcBef>
                <a:spcPts val="0"/>
              </a:spcBef>
            </a:pPr>
            <a:r>
              <a:rPr lang="en-US" dirty="0" smtClean="0"/>
              <a:t>Mobile broadband</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34</a:t>
            </a:fld>
            <a:endParaRPr lang="en-US" dirty="0"/>
          </a:p>
        </p:txBody>
      </p:sp>
    </p:spTree>
    <p:extLst>
      <p:ext uri="{BB962C8B-B14F-4D97-AF65-F5344CB8AC3E}">
        <p14:creationId xmlns:p14="http://schemas.microsoft.com/office/powerpoint/2010/main" val="68230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Connecting to the Internet:</a:t>
            </a:r>
            <a:r>
              <a:rPr lang="en-US" sz="3600" dirty="0" smtClean="0"/>
              <a:t/>
            </a:r>
            <a:br>
              <a:rPr lang="en-US" sz="3600" dirty="0" smtClean="0"/>
            </a:br>
            <a:r>
              <a:rPr lang="en-US" sz="3800" dirty="0" smtClean="0"/>
              <a:t>Wired Broadband Connections (cont.) </a:t>
            </a:r>
            <a:endParaRPr lang="en-US" sz="3800" dirty="0"/>
          </a:p>
        </p:txBody>
      </p:sp>
      <p:sp>
        <p:nvSpPr>
          <p:cNvPr id="3" name="Content Placeholder 2"/>
          <p:cNvSpPr>
            <a:spLocks noGrp="1"/>
          </p:cNvSpPr>
          <p:nvPr>
            <p:ph idx="1"/>
          </p:nvPr>
        </p:nvSpPr>
        <p:spPr>
          <a:xfrm>
            <a:off x="457200" y="1600200"/>
            <a:ext cx="8229600" cy="5029200"/>
          </a:xfrm>
        </p:spPr>
        <p:txBody>
          <a:bodyPr>
            <a:noAutofit/>
          </a:bodyPr>
          <a:lstStyle/>
          <a:p>
            <a:pPr>
              <a:spcBef>
                <a:spcPts val="0"/>
              </a:spcBef>
            </a:pPr>
            <a:r>
              <a:rPr lang="en-US" dirty="0" smtClean="0"/>
              <a:t>Cable Internet</a:t>
            </a:r>
          </a:p>
          <a:p>
            <a:pPr>
              <a:spcBef>
                <a:spcPts val="0"/>
              </a:spcBef>
            </a:pPr>
            <a:r>
              <a:rPr lang="en-US" dirty="0" smtClean="0"/>
              <a:t>DSL</a:t>
            </a:r>
          </a:p>
          <a:p>
            <a:pPr>
              <a:spcBef>
                <a:spcPts val="0"/>
              </a:spcBef>
            </a:pPr>
            <a:r>
              <a:rPr lang="en-US" dirty="0" smtClean="0"/>
              <a:t>Fiber optic service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35</a:t>
            </a:fld>
            <a:endParaRPr lang="en-US" dirty="0"/>
          </a:p>
        </p:txBody>
      </p:sp>
    </p:spTree>
    <p:extLst>
      <p:ext uri="{BB962C8B-B14F-4D97-AF65-F5344CB8AC3E}">
        <p14:creationId xmlns:p14="http://schemas.microsoft.com/office/powerpoint/2010/main" val="414444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Connecting to the Internet:</a:t>
            </a:r>
            <a:r>
              <a:rPr lang="en-US" sz="3600" dirty="0" smtClean="0"/>
              <a:t/>
            </a:r>
            <a:br>
              <a:rPr lang="en-US" sz="3600" dirty="0" smtClean="0"/>
            </a:br>
            <a:r>
              <a:rPr lang="en-US" sz="3800" dirty="0" smtClean="0"/>
              <a:t>Wired Broadband Connections (cont.) </a:t>
            </a:r>
            <a:endParaRPr lang="en-US" sz="3800" dirty="0"/>
          </a:p>
        </p:txBody>
      </p:sp>
      <p:sp>
        <p:nvSpPr>
          <p:cNvPr id="3" name="Content Placeholder 2"/>
          <p:cNvSpPr>
            <a:spLocks noGrp="1"/>
          </p:cNvSpPr>
          <p:nvPr>
            <p:ph idx="1"/>
          </p:nvPr>
        </p:nvSpPr>
        <p:spPr>
          <a:xfrm>
            <a:off x="457200" y="1600200"/>
            <a:ext cx="4419600" cy="4800600"/>
          </a:xfrm>
        </p:spPr>
        <p:txBody>
          <a:bodyPr>
            <a:noAutofit/>
          </a:bodyPr>
          <a:lstStyle/>
          <a:p>
            <a:pPr>
              <a:spcBef>
                <a:spcPts val="0"/>
              </a:spcBef>
            </a:pPr>
            <a:r>
              <a:rPr lang="en-US" dirty="0" smtClean="0"/>
              <a:t>Satellite Internet</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36</a:t>
            </a:fld>
            <a:endParaRPr lang="en-US" dirty="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029200" y="1596585"/>
            <a:ext cx="3228975" cy="469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8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Connecting to the </a:t>
            </a:r>
            <a:r>
              <a:rPr lang="en-US" sz="3100" dirty="0" smtClean="0"/>
              <a:t>Internet:</a:t>
            </a:r>
            <a:r>
              <a:rPr lang="en-US" dirty="0" smtClean="0"/>
              <a:t/>
            </a:r>
            <a:br>
              <a:rPr lang="en-US" dirty="0" smtClean="0"/>
            </a:br>
            <a:r>
              <a:rPr lang="en-US" dirty="0" smtClean="0"/>
              <a:t>Wireless Internet Access</a:t>
            </a:r>
            <a:endParaRPr lang="en-US" dirty="0"/>
          </a:p>
        </p:txBody>
      </p:sp>
      <p:sp>
        <p:nvSpPr>
          <p:cNvPr id="3" name="Content Placeholder 2"/>
          <p:cNvSpPr>
            <a:spLocks noGrp="1"/>
          </p:cNvSpPr>
          <p:nvPr>
            <p:ph idx="1"/>
          </p:nvPr>
        </p:nvSpPr>
        <p:spPr/>
        <p:txBody>
          <a:bodyPr>
            <a:normAutofit/>
          </a:bodyPr>
          <a:lstStyle/>
          <a:p>
            <a:r>
              <a:rPr lang="en-US" dirty="0" smtClean="0"/>
              <a:t>Wireless Internet at home</a:t>
            </a:r>
          </a:p>
          <a:p>
            <a:pPr lvl="1"/>
            <a:r>
              <a:rPr lang="en-US" dirty="0" smtClean="0"/>
              <a:t>Router with wireless capabilities</a:t>
            </a:r>
          </a:p>
          <a:p>
            <a:pPr lvl="1"/>
            <a:r>
              <a:rPr lang="en-US" dirty="0" smtClean="0"/>
              <a:t>Built in </a:t>
            </a:r>
            <a:r>
              <a:rPr lang="en-US" dirty="0" err="1" smtClean="0"/>
              <a:t>WiFi</a:t>
            </a:r>
            <a:r>
              <a:rPr lang="en-US" dirty="0" smtClean="0"/>
              <a:t> on devices </a:t>
            </a:r>
          </a:p>
          <a:p>
            <a:pPr lvl="2"/>
            <a:r>
              <a:rPr lang="en-US" dirty="0" smtClean="0"/>
              <a:t>Laptops, smartphones, game systems, and personal media players</a:t>
            </a:r>
          </a:p>
          <a:p>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37</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Connecting to the </a:t>
            </a:r>
            <a:r>
              <a:rPr lang="en-US" sz="3100" dirty="0" smtClean="0"/>
              <a:t>Internet:</a:t>
            </a:r>
            <a:r>
              <a:rPr lang="en-US" dirty="0" smtClean="0"/>
              <a:t/>
            </a:r>
            <a:br>
              <a:rPr lang="en-US" dirty="0" smtClean="0"/>
            </a:br>
            <a:r>
              <a:rPr lang="en-US" dirty="0" smtClean="0"/>
              <a:t>Wireless Internet Access (cont</a:t>
            </a:r>
            <a:r>
              <a:rPr lang="en-US" dirty="0"/>
              <a:t>.</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err="1" smtClean="0"/>
              <a:t>WiFi</a:t>
            </a:r>
            <a:r>
              <a:rPr lang="en-US" dirty="0" smtClean="0"/>
              <a:t> hotspot </a:t>
            </a:r>
          </a:p>
          <a:p>
            <a:r>
              <a:rPr lang="en-US" dirty="0" smtClean="0"/>
              <a:t>Wireless in-flight Internet</a:t>
            </a:r>
          </a:p>
          <a:p>
            <a:pPr lvl="1"/>
            <a:r>
              <a:rPr lang="en-US" dirty="0" err="1" smtClean="0"/>
              <a:t>Gogo</a:t>
            </a:r>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38</a:t>
            </a:fld>
            <a:endParaRPr lang="en-US" dirty="0"/>
          </a:p>
        </p:txBody>
      </p:sp>
    </p:spTree>
    <p:extLst>
      <p:ext uri="{BB962C8B-B14F-4D97-AF65-F5344CB8AC3E}">
        <p14:creationId xmlns:p14="http://schemas.microsoft.com/office/powerpoint/2010/main" val="36868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Networking Fundamentals</a:t>
            </a:r>
            <a:endParaRPr lang="en-US" sz="4000"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a:t>C</a:t>
            </a:r>
            <a:r>
              <a:rPr lang="en-US" dirty="0" smtClean="0">
                <a:effectLst/>
              </a:rPr>
              <a:t>omputer network</a:t>
            </a:r>
          </a:p>
          <a:p>
            <a:r>
              <a:rPr lang="en-US" dirty="0" smtClean="0"/>
              <a:t>N</a:t>
            </a:r>
            <a:r>
              <a:rPr lang="en-US" dirty="0" smtClean="0">
                <a:effectLst/>
              </a:rPr>
              <a:t>ode</a:t>
            </a:r>
          </a:p>
          <a:p>
            <a:pPr lvl="1"/>
            <a:r>
              <a:rPr lang="en-US" dirty="0" smtClean="0"/>
              <a:t>Computer</a:t>
            </a:r>
          </a:p>
          <a:p>
            <a:pPr lvl="1"/>
            <a:r>
              <a:rPr lang="en-US" dirty="0" smtClean="0"/>
              <a:t>Peripheral </a:t>
            </a:r>
          </a:p>
          <a:p>
            <a:pPr lvl="1"/>
            <a:r>
              <a:rPr lang="en-US" dirty="0" smtClean="0">
                <a:effectLst/>
              </a:rPr>
              <a:t>Network device </a:t>
            </a:r>
          </a:p>
          <a:p>
            <a:pPr lvl="1">
              <a:buNone/>
            </a:pPr>
            <a:endParaRPr lang="en-US" dirty="0" smtClean="0"/>
          </a:p>
          <a:p>
            <a:pPr lvl="2"/>
            <a:endParaRPr lang="en-US" dirty="0" smtClean="0"/>
          </a:p>
          <a:p>
            <a:pPr lvl="1"/>
            <a:endParaRPr lang="en-US" dirty="0"/>
          </a:p>
        </p:txBody>
      </p:sp>
      <p:sp>
        <p:nvSpPr>
          <p:cNvPr id="7" name="Footer Placeholder 6"/>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Connecting to the </a:t>
            </a:r>
            <a:r>
              <a:rPr lang="en-US" sz="3100" dirty="0" smtClean="0"/>
              <a:t>Internet:</a:t>
            </a:r>
            <a:r>
              <a:rPr lang="en-US" dirty="0" smtClean="0"/>
              <a:t/>
            </a:r>
            <a:br>
              <a:rPr lang="en-US" dirty="0" smtClean="0"/>
            </a:br>
            <a:r>
              <a:rPr lang="en-US" dirty="0" smtClean="0"/>
              <a:t>Wireless Internet Access (cont.)</a:t>
            </a:r>
            <a:endParaRPr lang="en-US" dirty="0"/>
          </a:p>
        </p:txBody>
      </p:sp>
      <p:sp>
        <p:nvSpPr>
          <p:cNvPr id="3" name="Content Placeholder 2"/>
          <p:cNvSpPr>
            <a:spLocks noGrp="1"/>
          </p:cNvSpPr>
          <p:nvPr>
            <p:ph idx="1"/>
          </p:nvPr>
        </p:nvSpPr>
        <p:spPr/>
        <p:txBody>
          <a:bodyPr>
            <a:normAutofit/>
          </a:bodyPr>
          <a:lstStyle/>
          <a:p>
            <a:r>
              <a:rPr lang="en-US" dirty="0" smtClean="0"/>
              <a:t>Mobile broadband</a:t>
            </a:r>
          </a:p>
          <a:p>
            <a:pPr lvl="1"/>
            <a:r>
              <a:rPr lang="en-US" dirty="0" smtClean="0"/>
              <a:t>3G or 4G capabilities</a:t>
            </a:r>
          </a:p>
          <a:p>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39</a:t>
            </a:fld>
            <a:endParaRPr lang="en-US" dirty="0"/>
          </a:p>
        </p:txBody>
      </p:sp>
    </p:spTree>
    <p:extLst>
      <p:ext uri="{BB962C8B-B14F-4D97-AF65-F5344CB8AC3E}">
        <p14:creationId xmlns:p14="http://schemas.microsoft.com/office/powerpoint/2010/main" val="3609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Connecting to the </a:t>
            </a:r>
            <a:r>
              <a:rPr lang="en-US" sz="3100" dirty="0" smtClean="0"/>
              <a:t>Internet:</a:t>
            </a:r>
            <a:r>
              <a:rPr lang="en-US" dirty="0" smtClean="0"/>
              <a:t/>
            </a:r>
            <a:br>
              <a:rPr lang="en-US" dirty="0" smtClean="0"/>
            </a:br>
            <a:r>
              <a:rPr lang="en-US" dirty="0" smtClean="0"/>
              <a:t>Wireless Internet Access (cont.)</a:t>
            </a:r>
            <a:endParaRPr lang="en-US" dirty="0"/>
          </a:p>
        </p:txBody>
      </p:sp>
      <p:sp>
        <p:nvSpPr>
          <p:cNvPr id="3" name="Content Placeholder 2"/>
          <p:cNvSpPr>
            <a:spLocks noGrp="1"/>
          </p:cNvSpPr>
          <p:nvPr>
            <p:ph idx="1"/>
          </p:nvPr>
        </p:nvSpPr>
        <p:spPr/>
        <p:txBody>
          <a:bodyPr>
            <a:normAutofit/>
          </a:bodyPr>
          <a:lstStyle/>
          <a:p>
            <a:r>
              <a:rPr lang="en-US" dirty="0" smtClean="0"/>
              <a:t>Mobile Broadband 3G	</a:t>
            </a:r>
          </a:p>
          <a:p>
            <a:pPr lvl="1"/>
            <a:r>
              <a:rPr lang="en-US" dirty="0" smtClean="0"/>
              <a:t>3 Mbps</a:t>
            </a:r>
          </a:p>
          <a:p>
            <a:r>
              <a:rPr lang="en-US" dirty="0" smtClean="0"/>
              <a:t>4G from a fixed location </a:t>
            </a:r>
          </a:p>
          <a:p>
            <a:pPr lvl="1"/>
            <a:r>
              <a:rPr lang="en-US" dirty="0" smtClean="0"/>
              <a:t>1 </a:t>
            </a:r>
            <a:r>
              <a:rPr lang="en-US" dirty="0" err="1" smtClean="0"/>
              <a:t>Gbps</a:t>
            </a:r>
            <a:endParaRPr lang="en-US" dirty="0" smtClean="0"/>
          </a:p>
          <a:p>
            <a:r>
              <a:rPr lang="en-US" dirty="0" smtClean="0"/>
              <a:t>4G LTE</a:t>
            </a:r>
          </a:p>
          <a:p>
            <a:pPr lvl="1"/>
            <a:r>
              <a:rPr lang="en-US" dirty="0" smtClean="0"/>
              <a:t>Support less than 1 </a:t>
            </a:r>
            <a:r>
              <a:rPr lang="en-US" dirty="0" err="1" smtClean="0"/>
              <a:t>Gbps</a:t>
            </a:r>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40</a:t>
            </a:fld>
            <a:endParaRPr lang="en-US" dirty="0"/>
          </a:p>
        </p:txBody>
      </p:sp>
    </p:spTree>
    <p:extLst>
      <p:ext uri="{BB962C8B-B14F-4D97-AF65-F5344CB8AC3E}">
        <p14:creationId xmlns:p14="http://schemas.microsoft.com/office/powerpoint/2010/main" val="29385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Connecting to the </a:t>
            </a:r>
            <a:r>
              <a:rPr lang="en-US" sz="3100" dirty="0" smtClean="0"/>
              <a:t>Internet:</a:t>
            </a:r>
            <a:r>
              <a:rPr lang="en-US" dirty="0" smtClean="0"/>
              <a:t/>
            </a:r>
            <a:br>
              <a:rPr lang="en-US" dirty="0" smtClean="0"/>
            </a:br>
            <a:r>
              <a:rPr lang="en-US" dirty="0" smtClean="0"/>
              <a:t>Wireless Internet Access (cont.)</a:t>
            </a:r>
            <a:endParaRPr lang="en-US" dirty="0"/>
          </a:p>
        </p:txBody>
      </p:sp>
      <p:sp>
        <p:nvSpPr>
          <p:cNvPr id="3" name="Content Placeholder 2"/>
          <p:cNvSpPr>
            <a:spLocks noGrp="1"/>
          </p:cNvSpPr>
          <p:nvPr>
            <p:ph idx="1"/>
          </p:nvPr>
        </p:nvSpPr>
        <p:spPr/>
        <p:txBody>
          <a:bodyPr>
            <a:normAutofit/>
          </a:bodyPr>
          <a:lstStyle/>
          <a:p>
            <a:r>
              <a:rPr lang="en-US" dirty="0" smtClean="0"/>
              <a:t>3G or 4G capabilities</a:t>
            </a:r>
          </a:p>
          <a:p>
            <a:pPr lvl="1"/>
            <a:r>
              <a:rPr lang="en-US" dirty="0" smtClean="0"/>
              <a:t>Built in on many devices</a:t>
            </a:r>
          </a:p>
          <a:p>
            <a:pPr lvl="1"/>
            <a:r>
              <a:rPr lang="en-US" dirty="0" smtClean="0"/>
              <a:t>USB modem is available </a:t>
            </a:r>
          </a:p>
          <a:p>
            <a:pPr lvl="1"/>
            <a:r>
              <a:rPr lang="en-US" dirty="0" smtClean="0"/>
              <a:t>Mobile hotspot</a:t>
            </a:r>
          </a:p>
          <a:p>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41</a:t>
            </a:fld>
            <a:endParaRPr lang="en-US" dirty="0"/>
          </a:p>
        </p:txBody>
      </p:sp>
    </p:spTree>
    <p:extLst>
      <p:ext uri="{BB962C8B-B14F-4D97-AF65-F5344CB8AC3E}">
        <p14:creationId xmlns:p14="http://schemas.microsoft.com/office/powerpoint/2010/main" val="115159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Connecting to the </a:t>
            </a:r>
            <a:r>
              <a:rPr lang="en-US" sz="3100" dirty="0" smtClean="0"/>
              <a:t>Internet:</a:t>
            </a:r>
            <a:r>
              <a:rPr lang="en-US" dirty="0" smtClean="0"/>
              <a:t/>
            </a:r>
            <a:br>
              <a:rPr lang="en-US" dirty="0" smtClean="0"/>
            </a:br>
            <a:r>
              <a:rPr lang="en-US" dirty="0" smtClean="0"/>
              <a:t>Dial-Up Connections</a:t>
            </a:r>
            <a:endParaRPr lang="en-US" dirty="0"/>
          </a:p>
        </p:txBody>
      </p:sp>
      <p:sp>
        <p:nvSpPr>
          <p:cNvPr id="3" name="Content Placeholder 2"/>
          <p:cNvSpPr>
            <a:spLocks noGrp="1"/>
          </p:cNvSpPr>
          <p:nvPr>
            <p:ph idx="1"/>
          </p:nvPr>
        </p:nvSpPr>
        <p:spPr/>
        <p:txBody>
          <a:bodyPr>
            <a:normAutofit/>
          </a:bodyPr>
          <a:lstStyle/>
          <a:p>
            <a:r>
              <a:rPr lang="en-US" dirty="0" smtClean="0"/>
              <a:t>High-speed</a:t>
            </a:r>
          </a:p>
          <a:p>
            <a:pPr lvl="1"/>
            <a:r>
              <a:rPr lang="en-US" dirty="0" smtClean="0"/>
              <a:t>70% of Internet users</a:t>
            </a:r>
          </a:p>
          <a:p>
            <a:r>
              <a:rPr lang="en-US" dirty="0" smtClean="0"/>
              <a:t>Dial-up connection</a:t>
            </a:r>
          </a:p>
          <a:p>
            <a:pPr lvl="1"/>
            <a:r>
              <a:rPr lang="en-US" dirty="0" smtClean="0"/>
              <a:t>No high-speed service available</a:t>
            </a:r>
          </a:p>
          <a:p>
            <a:pPr lvl="1"/>
            <a:r>
              <a:rPr lang="en-US" dirty="0" smtClean="0"/>
              <a:t>Least costly</a:t>
            </a:r>
          </a:p>
          <a:p>
            <a:pPr lvl="1"/>
            <a:r>
              <a:rPr lang="en-US" dirty="0" smtClean="0"/>
              <a:t>Slow speed</a:t>
            </a:r>
          </a:p>
          <a:p>
            <a:endParaRPr lang="en-US" dirty="0" smtClean="0"/>
          </a:p>
        </p:txBody>
      </p:sp>
      <p:sp>
        <p:nvSpPr>
          <p:cNvPr id="4" name="Footer Placeholder 3"/>
          <p:cNvSpPr>
            <a:spLocks noGrp="1"/>
          </p:cNvSpPr>
          <p:nvPr>
            <p:ph type="ftr" sz="quarter" idx="11"/>
          </p:nvPr>
        </p:nvSpPr>
        <p:spPr/>
        <p:txBody>
          <a:bodyPr/>
          <a:lstStyle/>
          <a:p>
            <a:r>
              <a:rPr lang="en-US" dirty="0"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42</a:t>
            </a:fld>
            <a:endParaRPr lang="en-US" dirty="0"/>
          </a:p>
        </p:txBody>
      </p:sp>
    </p:spTree>
    <p:extLst>
      <p:ext uri="{BB962C8B-B14F-4D97-AF65-F5344CB8AC3E}">
        <p14:creationId xmlns:p14="http://schemas.microsoft.com/office/powerpoint/2010/main" val="186058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Installing and Configuring Home Networks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43</a:t>
            </a:fld>
            <a:endParaRPr lang="en-US" dirty="0"/>
          </a:p>
        </p:txBody>
      </p:sp>
      <p:sp>
        <p:nvSpPr>
          <p:cNvPr id="10" name="Content Placeholder 9"/>
          <p:cNvSpPr>
            <a:spLocks noGrp="1"/>
          </p:cNvSpPr>
          <p:nvPr>
            <p:ph sz="half" idx="2"/>
          </p:nvPr>
        </p:nvSpPr>
        <p:spPr>
          <a:xfrm>
            <a:off x="457200" y="1600200"/>
            <a:ext cx="8229600" cy="4525963"/>
          </a:xfrm>
        </p:spPr>
        <p:txBody>
          <a:bodyPr>
            <a:normAutofit/>
          </a:bodyPr>
          <a:lstStyle/>
          <a:p>
            <a:r>
              <a:rPr lang="en-US" sz="3200" dirty="0" smtClean="0"/>
              <a:t>Home networks </a:t>
            </a:r>
          </a:p>
          <a:p>
            <a:pPr lvl="1"/>
            <a:r>
              <a:rPr lang="en-US" dirty="0" smtClean="0"/>
              <a:t>Smartphones</a:t>
            </a:r>
          </a:p>
          <a:p>
            <a:pPr lvl="1"/>
            <a:r>
              <a:rPr lang="en-US" dirty="0" smtClean="0"/>
              <a:t>Gaming consoles</a:t>
            </a:r>
          </a:p>
          <a:p>
            <a:pPr lvl="1"/>
            <a:r>
              <a:rPr lang="en-US" dirty="0" smtClean="0"/>
              <a:t>Tablets</a:t>
            </a:r>
          </a:p>
          <a:p>
            <a:pPr lvl="1"/>
            <a:r>
              <a:rPr lang="en-US" dirty="0" smtClean="0"/>
              <a:t>Smart TVs </a:t>
            </a:r>
          </a:p>
          <a:p>
            <a:pPr lvl="1"/>
            <a:r>
              <a:rPr lang="en-US" dirty="0" smtClean="0"/>
              <a:t>Computers</a:t>
            </a:r>
          </a:p>
          <a:p>
            <a:pPr lvl="1"/>
            <a:r>
              <a:rPr lang="en-US" dirty="0" smtClean="0"/>
              <a:t>Printers</a:t>
            </a:r>
            <a:endParaRPr lang="en-US" dirty="0"/>
          </a:p>
          <a:p>
            <a:endParaRPr lang="en-US" sz="3000" dirty="0"/>
          </a:p>
        </p:txBody>
      </p:sp>
    </p:spTree>
    <p:extLst>
      <p:ext uri="{BB962C8B-B14F-4D97-AF65-F5344CB8AC3E}">
        <p14:creationId xmlns:p14="http://schemas.microsoft.com/office/powerpoint/2010/main" val="118280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fade">
                                      <p:cBhvr>
                                        <p:cTn id="21" dur="500"/>
                                        <p:tgtEl>
                                          <p:spTgt spid="10">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5" end="5"/>
                                            </p:txEl>
                                          </p:spTgt>
                                        </p:tgtEl>
                                        <p:attrNameLst>
                                          <p:attrName>style.visibility</p:attrName>
                                        </p:attrNameLst>
                                      </p:cBhvr>
                                      <p:to>
                                        <p:strVal val="visible"/>
                                      </p:to>
                                    </p:set>
                                    <p:animEffect transition="in" filter="fade">
                                      <p:cBhvr>
                                        <p:cTn id="24" dur="500"/>
                                        <p:tgtEl>
                                          <p:spTgt spid="10">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fade">
                                      <p:cBhvr>
                                        <p:cTn id="2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Planning Your Home Network</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44</a:t>
            </a:fld>
            <a:endParaRPr lang="en-US" dirty="0"/>
          </a:p>
        </p:txBody>
      </p:sp>
      <p:sp>
        <p:nvSpPr>
          <p:cNvPr id="10" name="Content Placeholder 9"/>
          <p:cNvSpPr>
            <a:spLocks noGrp="1"/>
          </p:cNvSpPr>
          <p:nvPr>
            <p:ph sz="half" idx="2"/>
          </p:nvPr>
        </p:nvSpPr>
        <p:spPr>
          <a:xfrm>
            <a:off x="533400" y="1600200"/>
            <a:ext cx="8153400" cy="4525963"/>
          </a:xfrm>
        </p:spPr>
        <p:txBody>
          <a:bodyPr>
            <a:normAutofit/>
          </a:bodyPr>
          <a:lstStyle/>
          <a:p>
            <a:r>
              <a:rPr lang="en-US" sz="3200" dirty="0" smtClean="0"/>
              <a:t>Setting up a home network</a:t>
            </a:r>
          </a:p>
          <a:p>
            <a:pPr lvl="1"/>
            <a:r>
              <a:rPr lang="en-US" sz="2800" dirty="0" smtClean="0"/>
              <a:t>Evaluate your devices</a:t>
            </a:r>
          </a:p>
          <a:p>
            <a:pPr lvl="1"/>
            <a:r>
              <a:rPr lang="en-US" sz="2800" dirty="0" smtClean="0"/>
              <a:t>Use the latest wireless Ethernet standard </a:t>
            </a:r>
          </a:p>
          <a:p>
            <a:pPr lvl="2"/>
            <a:r>
              <a:rPr lang="en-US" sz="2400" dirty="0" smtClean="0"/>
              <a:t>Current Ethernet standard: 802.11ac</a:t>
            </a:r>
            <a:endParaRPr lang="en-US" sz="2400" dirty="0"/>
          </a:p>
          <a:p>
            <a:endParaRPr lang="en-US" sz="3000" dirty="0"/>
          </a:p>
        </p:txBody>
      </p:sp>
    </p:spTree>
    <p:extLst>
      <p:ext uri="{BB962C8B-B14F-4D97-AF65-F5344CB8AC3E}">
        <p14:creationId xmlns:p14="http://schemas.microsoft.com/office/powerpoint/2010/main" val="5678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Planning Your Home Network</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45</a:t>
            </a:fld>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98471" y="2156153"/>
            <a:ext cx="6747056" cy="346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87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Planning Your Home Network (cont.)</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46</a:t>
            </a:fld>
            <a:endParaRPr lang="en-US" dirty="0"/>
          </a:p>
        </p:txBody>
      </p:sp>
      <p:sp>
        <p:nvSpPr>
          <p:cNvPr id="10" name="Content Placeholder 9"/>
          <p:cNvSpPr>
            <a:spLocks noGrp="1"/>
          </p:cNvSpPr>
          <p:nvPr>
            <p:ph sz="half" idx="2"/>
          </p:nvPr>
        </p:nvSpPr>
        <p:spPr>
          <a:xfrm>
            <a:off x="457200" y="1676400"/>
            <a:ext cx="4114800" cy="3276600"/>
          </a:xfrm>
        </p:spPr>
        <p:txBody>
          <a:bodyPr>
            <a:normAutofit/>
          </a:bodyPr>
          <a:lstStyle/>
          <a:p>
            <a:r>
              <a:rPr lang="en-US" sz="3200" dirty="0" smtClean="0"/>
              <a:t>Device Manager</a:t>
            </a:r>
            <a:endParaRPr lang="en-US" sz="3200" dirty="0"/>
          </a:p>
          <a:p>
            <a:endParaRPr lang="en-US" sz="30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05134" y="1981199"/>
            <a:ext cx="4452291" cy="4126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88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Connecting Devices to a Router</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47</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27675" y="2157345"/>
            <a:ext cx="4345732" cy="345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97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Connecting Devices to a Router (cont.)</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48</a:t>
            </a:fld>
            <a:endParaRPr lang="en-US" dirty="0"/>
          </a:p>
        </p:txBody>
      </p:sp>
      <p:sp>
        <p:nvSpPr>
          <p:cNvPr id="10" name="Content Placeholder 9"/>
          <p:cNvSpPr>
            <a:spLocks noGrp="1"/>
          </p:cNvSpPr>
          <p:nvPr>
            <p:ph sz="half" idx="2"/>
          </p:nvPr>
        </p:nvSpPr>
        <p:spPr>
          <a:xfrm>
            <a:off x="838200" y="1600200"/>
            <a:ext cx="7848600" cy="4525963"/>
          </a:xfrm>
        </p:spPr>
        <p:txBody>
          <a:bodyPr>
            <a:normAutofit/>
          </a:bodyPr>
          <a:lstStyle/>
          <a:p>
            <a:endParaRPr lang="en-US" sz="3000" dirty="0"/>
          </a:p>
          <a:p>
            <a:endParaRPr lang="en-US" sz="3000" dirty="0"/>
          </a:p>
        </p:txBody>
      </p:sp>
      <p:sp>
        <p:nvSpPr>
          <p:cNvPr id="6" name="Content Placeholder 9"/>
          <p:cNvSpPr>
            <a:spLocks noGrp="1"/>
          </p:cNvSpPr>
          <p:nvPr>
            <p:ph sz="half" idx="2"/>
          </p:nvPr>
        </p:nvSpPr>
        <p:spPr>
          <a:xfrm>
            <a:off x="457200" y="1600200"/>
            <a:ext cx="8229600" cy="4953000"/>
          </a:xfrm>
        </p:spPr>
        <p:txBody>
          <a:bodyPr>
            <a:normAutofit/>
          </a:bodyPr>
          <a:lstStyle/>
          <a:p>
            <a:r>
              <a:rPr lang="en-US" sz="3200" dirty="0" smtClean="0"/>
              <a:t>All 802.11n routers should work with Windows or OS X</a:t>
            </a:r>
          </a:p>
          <a:p>
            <a:r>
              <a:rPr lang="en-US" sz="3200" dirty="0" smtClean="0"/>
              <a:t>Routers for Apple computers</a:t>
            </a:r>
          </a:p>
          <a:p>
            <a:pPr lvl="1"/>
            <a:r>
              <a:rPr lang="en-US" sz="2800" dirty="0" smtClean="0"/>
              <a:t>AirPort Extreme router</a:t>
            </a:r>
          </a:p>
          <a:p>
            <a:pPr lvl="1"/>
            <a:r>
              <a:rPr lang="en-US" sz="2800" dirty="0" smtClean="0"/>
              <a:t>Windows machines can also connect</a:t>
            </a:r>
            <a:endParaRPr lang="en-US" sz="2800" dirty="0"/>
          </a:p>
          <a:p>
            <a:endParaRPr lang="en-US" sz="3000" dirty="0"/>
          </a:p>
        </p:txBody>
      </p:sp>
    </p:spTree>
    <p:extLst>
      <p:ext uri="{BB962C8B-B14F-4D97-AF65-F5344CB8AC3E}">
        <p14:creationId xmlns:p14="http://schemas.microsoft.com/office/powerpoint/2010/main" val="130697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Networking Fundamentals (cont.)</a:t>
            </a:r>
            <a:endParaRPr lang="en-US" sz="4000" dirty="0"/>
          </a:p>
        </p:txBody>
      </p:sp>
      <p:sp>
        <p:nvSpPr>
          <p:cNvPr id="3" name="Content Placeholder 2"/>
          <p:cNvSpPr>
            <a:spLocks noGrp="1"/>
          </p:cNvSpPr>
          <p:nvPr>
            <p:ph idx="1"/>
          </p:nvPr>
        </p:nvSpPr>
        <p:spPr/>
        <p:txBody>
          <a:bodyPr>
            <a:normAutofit/>
          </a:bodyPr>
          <a:lstStyle/>
          <a:p>
            <a:r>
              <a:rPr lang="en-US" dirty="0" smtClean="0"/>
              <a:t>Resource sharing</a:t>
            </a:r>
          </a:p>
          <a:p>
            <a:pPr lvl="1"/>
            <a:r>
              <a:rPr lang="en-US" dirty="0" smtClean="0"/>
              <a:t>High-speed Internet connection</a:t>
            </a:r>
          </a:p>
          <a:p>
            <a:pPr lvl="1"/>
            <a:r>
              <a:rPr lang="en-US" dirty="0" smtClean="0"/>
              <a:t>Peripheral devices</a:t>
            </a:r>
          </a:p>
          <a:p>
            <a:pPr lvl="1"/>
            <a:r>
              <a:rPr lang="en-US" dirty="0"/>
              <a:t>F</a:t>
            </a:r>
            <a:r>
              <a:rPr lang="en-US" dirty="0" smtClean="0"/>
              <a:t>iles</a:t>
            </a:r>
          </a:p>
          <a:p>
            <a:pPr lvl="1"/>
            <a:r>
              <a:rPr lang="en-US" dirty="0" smtClean="0"/>
              <a:t>Common communications</a:t>
            </a:r>
          </a:p>
          <a:p>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a:t>
            </a:fld>
            <a:endParaRPr lang="en-US" dirty="0"/>
          </a:p>
        </p:txBody>
      </p:sp>
    </p:spTree>
    <p:extLst>
      <p:ext uri="{BB962C8B-B14F-4D97-AF65-F5344CB8AC3E}">
        <p14:creationId xmlns:p14="http://schemas.microsoft.com/office/powerpoint/2010/main" val="25381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Connecting Devices to a Router (cont.)</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49</a:t>
            </a:fld>
            <a:endParaRPr lang="en-US" dirty="0"/>
          </a:p>
        </p:txBody>
      </p:sp>
      <p:sp>
        <p:nvSpPr>
          <p:cNvPr id="10" name="Content Placeholder 9"/>
          <p:cNvSpPr>
            <a:spLocks noGrp="1"/>
          </p:cNvSpPr>
          <p:nvPr>
            <p:ph sz="half" idx="2"/>
          </p:nvPr>
        </p:nvSpPr>
        <p:spPr>
          <a:xfrm>
            <a:off x="838200" y="1600200"/>
            <a:ext cx="7848600" cy="4525963"/>
          </a:xfrm>
        </p:spPr>
        <p:txBody>
          <a:bodyPr>
            <a:normAutofit/>
          </a:bodyPr>
          <a:lstStyle/>
          <a:p>
            <a:endParaRPr lang="en-US" sz="3000" dirty="0"/>
          </a:p>
          <a:p>
            <a:endParaRPr lang="en-US" sz="30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73415" y="1485190"/>
            <a:ext cx="2197169" cy="462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90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Connecting Devices to a Router (cont.)</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50</a:t>
            </a:fld>
            <a:endParaRPr lang="en-US" dirty="0"/>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603500" y="1440859"/>
            <a:ext cx="3937000" cy="484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96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Network-Attached Storage Devices</a:t>
            </a:r>
            <a:endParaRPr lang="en-US" sz="3200" dirty="0"/>
          </a:p>
        </p:txBody>
      </p:sp>
      <p:sp>
        <p:nvSpPr>
          <p:cNvPr id="10" name="Content Placeholder 9"/>
          <p:cNvSpPr>
            <a:spLocks noGrp="1"/>
          </p:cNvSpPr>
          <p:nvPr>
            <p:ph sz="half" idx="1"/>
          </p:nvPr>
        </p:nvSpPr>
        <p:spPr/>
        <p:txBody>
          <a:bodyPr>
            <a:normAutofit/>
          </a:bodyPr>
          <a:lstStyle/>
          <a:p>
            <a:r>
              <a:rPr lang="en-US" sz="3200" dirty="0" smtClean="0"/>
              <a:t>NAS devices</a:t>
            </a:r>
          </a:p>
          <a:p>
            <a:r>
              <a:rPr lang="en-US" sz="3200" dirty="0" smtClean="0"/>
              <a:t>Time Capsule</a:t>
            </a:r>
            <a:endParaRPr lang="en-US" sz="3000" dirty="0"/>
          </a:p>
        </p:txBody>
      </p:sp>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845050" y="2034641"/>
            <a:ext cx="3644900" cy="3657080"/>
          </a:xfrm>
        </p:spPr>
      </p:pic>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51</a:t>
            </a:fld>
            <a:endParaRPr lang="en-US" dirty="0"/>
          </a:p>
        </p:txBody>
      </p:sp>
    </p:spTree>
    <p:extLst>
      <p:ext uri="{BB962C8B-B14F-4D97-AF65-F5344CB8AC3E}">
        <p14:creationId xmlns:p14="http://schemas.microsoft.com/office/powerpoint/2010/main" val="184482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Home Network Servers</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52</a:t>
            </a:fld>
            <a:endParaRPr lang="en-US" dirty="0"/>
          </a:p>
        </p:txBody>
      </p:sp>
      <p:sp>
        <p:nvSpPr>
          <p:cNvPr id="10" name="Content Placeholder 9"/>
          <p:cNvSpPr>
            <a:spLocks noGrp="1"/>
          </p:cNvSpPr>
          <p:nvPr>
            <p:ph sz="half" idx="2"/>
          </p:nvPr>
        </p:nvSpPr>
        <p:spPr>
          <a:xfrm>
            <a:off x="457200" y="1600200"/>
            <a:ext cx="8229600" cy="4525963"/>
          </a:xfrm>
        </p:spPr>
        <p:txBody>
          <a:bodyPr>
            <a:normAutofit/>
          </a:bodyPr>
          <a:lstStyle/>
          <a:p>
            <a:r>
              <a:rPr lang="en-US" sz="3200" dirty="0" smtClean="0"/>
              <a:t>Home network server </a:t>
            </a:r>
          </a:p>
          <a:p>
            <a:r>
              <a:rPr lang="en-US" sz="3200" dirty="0" smtClean="0"/>
              <a:t>Configured with Windows Home Server</a:t>
            </a:r>
          </a:p>
          <a:p>
            <a:r>
              <a:rPr lang="en-US" sz="3200" dirty="0" smtClean="0"/>
              <a:t>Connect directly as a node</a:t>
            </a:r>
            <a:endParaRPr lang="en-US" sz="3200" dirty="0"/>
          </a:p>
          <a:p>
            <a:endParaRPr lang="en-US" sz="3000" dirty="0"/>
          </a:p>
        </p:txBody>
      </p:sp>
    </p:spTree>
    <p:extLst>
      <p:ext uri="{BB962C8B-B14F-4D97-AF65-F5344CB8AC3E}">
        <p14:creationId xmlns:p14="http://schemas.microsoft.com/office/powerpoint/2010/main" val="30023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Installing and Configuring Home Networks:</a:t>
            </a:r>
            <a:r>
              <a:rPr lang="en-US" sz="3200" dirty="0" smtClean="0"/>
              <a:t/>
            </a:r>
            <a:br>
              <a:rPr lang="en-US" sz="3200" dirty="0" smtClean="0"/>
            </a:br>
            <a:r>
              <a:rPr lang="en-US" sz="3200" dirty="0" smtClean="0"/>
              <a:t>Home Network Servers (cont.)</a:t>
            </a:r>
            <a:endParaRPr lang="en-US" sz="32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53</a:t>
            </a:fld>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12801" y="1593818"/>
            <a:ext cx="3423197" cy="464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52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3200" dirty="0"/>
              <a:t>Digital </a:t>
            </a:r>
            <a:r>
              <a:rPr lang="en-US" sz="3200" dirty="0" smtClean="0"/>
              <a:t>Entertainment Devices on a Network</a:t>
            </a:r>
            <a:endParaRPr lang="en-US" sz="3200" dirty="0"/>
          </a:p>
        </p:txBody>
      </p:sp>
      <p:sp>
        <p:nvSpPr>
          <p:cNvPr id="3" name="Content Placeholder 2"/>
          <p:cNvSpPr>
            <a:spLocks noGrp="1"/>
          </p:cNvSpPr>
          <p:nvPr>
            <p:ph idx="1"/>
          </p:nvPr>
        </p:nvSpPr>
        <p:spPr/>
        <p:txBody>
          <a:bodyPr>
            <a:normAutofit/>
          </a:bodyPr>
          <a:lstStyle/>
          <a:p>
            <a:r>
              <a:rPr lang="en-US" dirty="0" smtClean="0"/>
              <a:t>Network-ready devices </a:t>
            </a:r>
          </a:p>
          <a:p>
            <a:pPr lvl="1"/>
            <a:r>
              <a:rPr lang="en-US" dirty="0" smtClean="0"/>
              <a:t>Wired or wireless connection</a:t>
            </a:r>
          </a:p>
          <a:p>
            <a:pPr lvl="1"/>
            <a:r>
              <a:rPr lang="en-US" dirty="0" smtClean="0"/>
              <a:t>Blu-ray players, DVRs, and smart TVs</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54</a:t>
            </a:fld>
            <a:endParaRPr lang="en-US" dirty="0"/>
          </a:p>
        </p:txBody>
      </p:sp>
    </p:spTree>
    <p:extLst>
      <p:ext uri="{BB962C8B-B14F-4D97-AF65-F5344CB8AC3E}">
        <p14:creationId xmlns:p14="http://schemas.microsoft.com/office/powerpoint/2010/main" val="323500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2800" dirty="0"/>
              <a:t>Digital </a:t>
            </a:r>
            <a:r>
              <a:rPr lang="en-US" sz="2800" dirty="0" smtClean="0"/>
              <a:t>Entertainment Devices on a Network (cont.)</a:t>
            </a:r>
            <a:endParaRPr lang="en-US" sz="2800" dirty="0"/>
          </a:p>
        </p:txBody>
      </p:sp>
      <p:sp>
        <p:nvSpPr>
          <p:cNvPr id="3" name="Content Placeholder 2"/>
          <p:cNvSpPr>
            <a:spLocks noGrp="1"/>
          </p:cNvSpPr>
          <p:nvPr>
            <p:ph idx="1"/>
          </p:nvPr>
        </p:nvSpPr>
        <p:spPr/>
        <p:txBody>
          <a:bodyPr>
            <a:normAutofit/>
          </a:bodyPr>
          <a:lstStyle/>
          <a:p>
            <a:r>
              <a:rPr lang="en-US" dirty="0" smtClean="0"/>
              <a:t>Connecting entertainment</a:t>
            </a:r>
          </a:p>
          <a:p>
            <a:pPr lvl="1"/>
            <a:r>
              <a:rPr lang="en-US" dirty="0" smtClean="0"/>
              <a:t>Access and share digital data</a:t>
            </a:r>
          </a:p>
          <a:p>
            <a:pPr lvl="1"/>
            <a:r>
              <a:rPr lang="en-US" dirty="0" smtClean="0"/>
              <a:t>Access Internet entertainment content</a:t>
            </a:r>
          </a:p>
          <a:p>
            <a:pPr lvl="1"/>
            <a:r>
              <a:rPr lang="en-US" dirty="0" smtClean="0"/>
              <a:t>Play multiplayer games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55</a:t>
            </a:fld>
            <a:endParaRPr lang="en-US" dirty="0"/>
          </a:p>
        </p:txBody>
      </p:sp>
    </p:spTree>
    <p:extLst>
      <p:ext uri="{BB962C8B-B14F-4D97-AF65-F5344CB8AC3E}">
        <p14:creationId xmlns:p14="http://schemas.microsoft.com/office/powerpoint/2010/main" val="411483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2800" dirty="0"/>
              <a:t>Digital </a:t>
            </a:r>
            <a:r>
              <a:rPr lang="en-US" sz="2800" dirty="0" smtClean="0"/>
              <a:t>Entertainment Devices on a Network (cont.)</a:t>
            </a:r>
            <a:endParaRPr lang="en-US" sz="2800" dirty="0"/>
          </a:p>
        </p:txBody>
      </p:sp>
      <p:sp>
        <p:nvSpPr>
          <p:cNvPr id="3" name="Content Placeholder 2"/>
          <p:cNvSpPr>
            <a:spLocks noGrp="1"/>
          </p:cNvSpPr>
          <p:nvPr>
            <p:ph idx="1"/>
          </p:nvPr>
        </p:nvSpPr>
        <p:spPr>
          <a:xfrm>
            <a:off x="457200" y="1600200"/>
            <a:ext cx="8229600" cy="5029200"/>
          </a:xfrm>
        </p:spPr>
        <p:txBody>
          <a:bodyPr>
            <a:normAutofit/>
          </a:bodyPr>
          <a:lstStyle/>
          <a:p>
            <a:pPr>
              <a:spcBef>
                <a:spcPts val="0"/>
              </a:spcBef>
            </a:pPr>
            <a:r>
              <a:rPr lang="en-US" dirty="0" smtClean="0"/>
              <a:t>Blu-ray players </a:t>
            </a:r>
          </a:p>
          <a:p>
            <a:pPr lvl="1">
              <a:spcBef>
                <a:spcPts val="0"/>
              </a:spcBef>
            </a:pPr>
            <a:r>
              <a:rPr lang="en-US" dirty="0" smtClean="0"/>
              <a:t>Integrated wireless</a:t>
            </a:r>
          </a:p>
          <a:p>
            <a:pPr>
              <a:spcBef>
                <a:spcPts val="0"/>
              </a:spcBef>
            </a:pPr>
            <a:r>
              <a:rPr lang="en-US" dirty="0" smtClean="0"/>
              <a:t>LG Smart TV Upgrader</a:t>
            </a:r>
          </a:p>
          <a:p>
            <a:pPr>
              <a:spcBef>
                <a:spcPts val="0"/>
              </a:spcBef>
            </a:pPr>
            <a:r>
              <a:rPr lang="en-US" dirty="0" smtClean="0"/>
              <a:t>Apple TV</a:t>
            </a:r>
          </a:p>
          <a:p>
            <a:pPr>
              <a:spcBef>
                <a:spcPts val="0"/>
              </a:spcBef>
            </a:pPr>
            <a:r>
              <a:rPr lang="en-US" dirty="0" smtClean="0"/>
              <a:t>Google </a:t>
            </a:r>
            <a:r>
              <a:rPr lang="en-US" dirty="0" err="1" smtClean="0"/>
              <a:t>Chromecast</a:t>
            </a:r>
            <a:endParaRPr lang="en-US" dirty="0" smtClean="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56</a:t>
            </a:fld>
            <a:endParaRPr lang="en-US" dirty="0"/>
          </a:p>
        </p:txBody>
      </p:sp>
    </p:spTree>
    <p:extLst>
      <p:ext uri="{BB962C8B-B14F-4D97-AF65-F5344CB8AC3E}">
        <p14:creationId xmlns:p14="http://schemas.microsoft.com/office/powerpoint/2010/main" val="361602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2800" dirty="0"/>
              <a:t>Digital </a:t>
            </a:r>
            <a:r>
              <a:rPr lang="en-US" sz="2800" dirty="0" smtClean="0"/>
              <a:t>Entertainment Devices on a Network (cont.)</a:t>
            </a:r>
            <a:endParaRPr lang="en-US" sz="2800" dirty="0"/>
          </a:p>
        </p:txBody>
      </p:sp>
      <p:sp>
        <p:nvSpPr>
          <p:cNvPr id="3" name="Content Placeholder 2"/>
          <p:cNvSpPr>
            <a:spLocks noGrp="1"/>
          </p:cNvSpPr>
          <p:nvPr>
            <p:ph idx="1"/>
          </p:nvPr>
        </p:nvSpPr>
        <p:spPr>
          <a:xfrm>
            <a:off x="457200" y="1600200"/>
            <a:ext cx="8229600" cy="5029200"/>
          </a:xfrm>
        </p:spPr>
        <p:txBody>
          <a:bodyPr>
            <a:normAutofit/>
          </a:bodyPr>
          <a:lstStyle/>
          <a:p>
            <a:pPr>
              <a:spcBef>
                <a:spcPts val="0"/>
              </a:spcBef>
            </a:pPr>
            <a:r>
              <a:rPr lang="en-US" dirty="0" smtClean="0"/>
              <a:t>TiVo Premiere</a:t>
            </a:r>
          </a:p>
          <a:p>
            <a:pPr>
              <a:spcBef>
                <a:spcPts val="0"/>
              </a:spcBef>
            </a:pPr>
            <a:r>
              <a:rPr lang="en-US" dirty="0" smtClean="0"/>
              <a:t>PlayStation 4</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57</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0680" y="4533302"/>
            <a:ext cx="3840480" cy="179012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0680" y="1561686"/>
            <a:ext cx="4206240" cy="2906656"/>
          </a:xfrm>
          <a:prstGeom prst="rect">
            <a:avLst/>
          </a:prstGeom>
        </p:spPr>
      </p:pic>
    </p:spTree>
    <p:extLst>
      <p:ext uri="{BB962C8B-B14F-4D97-AF65-F5344CB8AC3E}">
        <p14:creationId xmlns:p14="http://schemas.microsoft.com/office/powerpoint/2010/main" val="209766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3200" dirty="0" smtClean="0"/>
              <a:t>Specialized Home-Networking Devices</a:t>
            </a:r>
            <a:endParaRPr lang="en-US" sz="3200" dirty="0"/>
          </a:p>
        </p:txBody>
      </p:sp>
      <p:sp>
        <p:nvSpPr>
          <p:cNvPr id="3" name="Content Placeholder 2"/>
          <p:cNvSpPr>
            <a:spLocks noGrp="1"/>
          </p:cNvSpPr>
          <p:nvPr>
            <p:ph idx="1"/>
          </p:nvPr>
        </p:nvSpPr>
        <p:spPr/>
        <p:txBody>
          <a:bodyPr/>
          <a:lstStyle/>
          <a:p>
            <a:r>
              <a:rPr lang="en-US" dirty="0" smtClean="0"/>
              <a:t>New digital picture frames</a:t>
            </a:r>
          </a:p>
          <a:p>
            <a:pPr lvl="1"/>
            <a:r>
              <a:rPr lang="en-US" dirty="0" smtClean="0"/>
              <a:t>Built-in wireless</a:t>
            </a:r>
          </a:p>
          <a:p>
            <a:pPr lvl="1"/>
            <a:r>
              <a:rPr lang="en-US" dirty="0"/>
              <a:t>A</a:t>
            </a:r>
            <a:r>
              <a:rPr lang="en-US" dirty="0" smtClean="0"/>
              <a:t>ccess network and online photos</a:t>
            </a:r>
          </a:p>
          <a:p>
            <a:pPr lvl="1"/>
            <a:r>
              <a:rPr lang="en-US" dirty="0"/>
              <a:t>R</a:t>
            </a:r>
            <a:r>
              <a:rPr lang="en-US" dirty="0" smtClean="0"/>
              <a:t>eceive pictures via e-mail</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58</a:t>
            </a:fld>
            <a:endParaRPr lang="en-US" dirty="0"/>
          </a:p>
        </p:txBody>
      </p:sp>
    </p:spTree>
    <p:extLst>
      <p:ext uri="{BB962C8B-B14F-4D97-AF65-F5344CB8AC3E}">
        <p14:creationId xmlns:p14="http://schemas.microsoft.com/office/powerpoint/2010/main" val="344605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Networking Fundamentals (cont.)</a:t>
            </a:r>
            <a:endParaRPr lang="en-US" sz="40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a:t>
            </a:fld>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92955" y="1615160"/>
            <a:ext cx="8158087" cy="403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63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3200" dirty="0" smtClean="0"/>
              <a:t>Specialized Home-Networking Devices</a:t>
            </a:r>
            <a:endParaRPr lang="en-US" sz="3200" dirty="0"/>
          </a:p>
        </p:txBody>
      </p:sp>
      <p:sp>
        <p:nvSpPr>
          <p:cNvPr id="3" name="Content Placeholder 2"/>
          <p:cNvSpPr>
            <a:spLocks noGrp="1"/>
          </p:cNvSpPr>
          <p:nvPr>
            <p:ph idx="1"/>
          </p:nvPr>
        </p:nvSpPr>
        <p:spPr/>
        <p:txBody>
          <a:bodyPr/>
          <a:lstStyle/>
          <a:p>
            <a:r>
              <a:rPr lang="en-US" dirty="0" smtClean="0"/>
              <a:t>Security</a:t>
            </a:r>
          </a:p>
          <a:p>
            <a:pPr lvl="1"/>
            <a:r>
              <a:rPr lang="en-US" dirty="0" smtClean="0"/>
              <a:t>Wireless monitoring cameras</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59</a:t>
            </a:fld>
            <a:endParaRPr lang="en-US" dirty="0"/>
          </a:p>
        </p:txBody>
      </p:sp>
    </p:spTree>
    <p:extLst>
      <p:ext uri="{BB962C8B-B14F-4D97-AF65-F5344CB8AC3E}">
        <p14:creationId xmlns:p14="http://schemas.microsoft.com/office/powerpoint/2010/main" val="124421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3200" dirty="0" smtClean="0"/>
              <a:t>Configuring Software for Your Home Network</a:t>
            </a:r>
            <a:endParaRPr lang="en-US" sz="3200"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Before configuring your home network </a:t>
            </a:r>
          </a:p>
          <a:p>
            <a:pPr lvl="1"/>
            <a:r>
              <a:rPr lang="en-US" dirty="0" smtClean="0"/>
              <a:t>Make sure all nodes have network adapters</a:t>
            </a:r>
          </a:p>
          <a:p>
            <a:pPr lvl="1"/>
            <a:r>
              <a:rPr lang="en-US" dirty="0" smtClean="0"/>
              <a:t>Check wired connections</a:t>
            </a:r>
          </a:p>
          <a:p>
            <a:pPr lvl="1"/>
            <a:r>
              <a:rPr lang="en-US" dirty="0" smtClean="0"/>
              <a:t>Connect the modem to the router and to the Internet</a:t>
            </a:r>
          </a:p>
          <a:p>
            <a:pPr lvl="1"/>
            <a:r>
              <a:rPr lang="en-US" dirty="0" smtClean="0"/>
              <a:t>Turn on your equipment</a:t>
            </a:r>
          </a:p>
          <a:p>
            <a:pPr lvl="1"/>
            <a:r>
              <a:rPr lang="en-US" dirty="0" smtClean="0"/>
              <a:t>Open the Network and Sharing Center</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60</a:t>
            </a:fld>
            <a:endParaRPr lang="en-US" dirty="0"/>
          </a:p>
        </p:txBody>
      </p:sp>
    </p:spTree>
    <p:extLst>
      <p:ext uri="{BB962C8B-B14F-4D97-AF65-F5344CB8AC3E}">
        <p14:creationId xmlns:p14="http://schemas.microsoft.com/office/powerpoint/2010/main" val="198523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2700" dirty="0" smtClean="0"/>
              <a:t>Configuring Software for Your Home Network (cont.)</a:t>
            </a:r>
            <a:endParaRPr lang="en-US" sz="27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61</a:t>
            </a:fld>
            <a:endParaRPr lang="en-US"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8141" y="2142260"/>
            <a:ext cx="7927717" cy="2631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80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2700" dirty="0" smtClean="0"/>
              <a:t>Configuring Software for Your Home Network (cont.)</a:t>
            </a:r>
            <a:endParaRPr lang="en-US" sz="2700" dirty="0"/>
          </a:p>
        </p:txBody>
      </p:sp>
      <p:sp>
        <p:nvSpPr>
          <p:cNvPr id="3" name="Content Placeholder 2"/>
          <p:cNvSpPr>
            <a:spLocks noGrp="1"/>
          </p:cNvSpPr>
          <p:nvPr>
            <p:ph idx="1"/>
          </p:nvPr>
        </p:nvSpPr>
        <p:spPr>
          <a:xfrm>
            <a:off x="457200" y="1600200"/>
            <a:ext cx="8229600" cy="4525963"/>
          </a:xfrm>
        </p:spPr>
        <p:txBody>
          <a:bodyPr/>
          <a:lstStyle/>
          <a:p>
            <a:r>
              <a:rPr lang="en-US" dirty="0" err="1" smtClean="0"/>
              <a:t>Homegroup</a:t>
            </a:r>
            <a:endParaRPr lang="en-US" sz="28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62</a:t>
            </a:fld>
            <a:endParaRPr lang="en-US" dirty="0"/>
          </a:p>
        </p:txBody>
      </p:sp>
    </p:spTree>
    <p:extLst>
      <p:ext uri="{BB962C8B-B14F-4D97-AF65-F5344CB8AC3E}">
        <p14:creationId xmlns:p14="http://schemas.microsoft.com/office/powerpoint/2010/main" val="126434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2700" dirty="0" smtClean="0"/>
              <a:t>Configuring Software for Your Home Network (cont.)</a:t>
            </a:r>
            <a:endParaRPr lang="en-US" sz="2700"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Computers with various versions of Windows can coexist on same network</a:t>
            </a:r>
          </a:p>
          <a:p>
            <a:r>
              <a:rPr lang="en-US" dirty="0" smtClean="0"/>
              <a:t>Connecting mobile devices to a wireless network</a:t>
            </a:r>
          </a:p>
          <a:p>
            <a:pPr lvl="1"/>
            <a:r>
              <a:rPr lang="en-US" dirty="0" smtClean="0"/>
              <a:t>NIC detects available networks</a:t>
            </a:r>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63</a:t>
            </a:fld>
            <a:endParaRPr lang="en-US" dirty="0"/>
          </a:p>
        </p:txBody>
      </p:sp>
    </p:spTree>
    <p:extLst>
      <p:ext uri="{BB962C8B-B14F-4D97-AF65-F5344CB8AC3E}">
        <p14:creationId xmlns:p14="http://schemas.microsoft.com/office/powerpoint/2010/main" val="279166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3200" dirty="0" smtClean="0"/>
              <a:t>Troubleshooting Wireless Network Problems</a:t>
            </a:r>
            <a:endParaRPr lang="en-US" sz="3200"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Maximum range of 802.11n or 801.11ac is 350 feet</a:t>
            </a:r>
          </a:p>
          <a:p>
            <a:pPr lvl="1"/>
            <a:r>
              <a:rPr lang="en-US" dirty="0" smtClean="0"/>
              <a:t>Dual-band N router</a:t>
            </a:r>
          </a:p>
          <a:p>
            <a:pPr lvl="2"/>
            <a:r>
              <a:rPr lang="en-US" dirty="0"/>
              <a:t>S</a:t>
            </a:r>
            <a:r>
              <a:rPr lang="en-US" dirty="0" smtClean="0"/>
              <a:t>imultaneous support for both 2.4 GHz and 5 GHz </a:t>
            </a:r>
          </a:p>
          <a:p>
            <a:pPr lvl="1"/>
            <a:r>
              <a:rPr lang="en-US" dirty="0" smtClean="0"/>
              <a:t>Wireless range extender</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64</a:t>
            </a:fld>
            <a:endParaRPr lang="en-US" dirty="0"/>
          </a:p>
        </p:txBody>
      </p:sp>
    </p:spTree>
    <p:extLst>
      <p:ext uri="{BB962C8B-B14F-4D97-AF65-F5344CB8AC3E}">
        <p14:creationId xmlns:p14="http://schemas.microsoft.com/office/powerpoint/2010/main" val="332387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Installing and Configuring Home </a:t>
            </a:r>
            <a:r>
              <a:rPr lang="en-US" sz="2800" dirty="0" smtClean="0"/>
              <a:t>Networks:</a:t>
            </a:r>
            <a:r>
              <a:rPr lang="en-US" sz="3200" dirty="0"/>
              <a:t/>
            </a:r>
            <a:br>
              <a:rPr lang="en-US" sz="3200" dirty="0"/>
            </a:br>
            <a:r>
              <a:rPr lang="en-US" sz="2800" dirty="0" smtClean="0"/>
              <a:t>Troubleshooting Wireless Network Problems (cont.)</a:t>
            </a:r>
            <a:endParaRPr lang="en-US" sz="2800"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65</a:t>
            </a:fld>
            <a:endParaRPr lang="en-US" dirty="0"/>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7199" y="1929071"/>
            <a:ext cx="8080828" cy="2542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69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defRPr/>
            </a:pPr>
            <a:r>
              <a:rPr lang="en-US" dirty="0" smtClean="0"/>
              <a:t>Securing Wireless Networks</a:t>
            </a:r>
            <a:endParaRPr lang="en-US" dirty="0"/>
          </a:p>
        </p:txBody>
      </p:sp>
      <p:sp>
        <p:nvSpPr>
          <p:cNvPr id="120834" name="Rectangle 3"/>
          <p:cNvSpPr>
            <a:spLocks noGrp="1" noChangeArrowheads="1"/>
          </p:cNvSpPr>
          <p:nvPr>
            <p:ph idx="1"/>
          </p:nvPr>
        </p:nvSpPr>
        <p:spPr>
          <a:xfrm>
            <a:off x="457200" y="1600200"/>
            <a:ext cx="8229600" cy="4572000"/>
          </a:xfrm>
        </p:spPr>
        <p:txBody>
          <a:bodyPr>
            <a:normAutofit/>
          </a:bodyPr>
          <a:lstStyle/>
          <a:p>
            <a:r>
              <a:rPr lang="en-US" dirty="0" smtClean="0">
                <a:solidFill>
                  <a:srgbClr val="000000"/>
                </a:solidFill>
              </a:rPr>
              <a:t>Secure computers connected to Internet</a:t>
            </a:r>
          </a:p>
          <a:p>
            <a:pPr lvl="1"/>
            <a:r>
              <a:rPr lang="en-US" dirty="0">
                <a:solidFill>
                  <a:srgbClr val="000000"/>
                </a:solidFill>
              </a:rPr>
              <a:t>F</a:t>
            </a:r>
            <a:r>
              <a:rPr lang="en-US" dirty="0" smtClean="0">
                <a:solidFill>
                  <a:srgbClr val="000000"/>
                </a:solidFill>
              </a:rPr>
              <a:t>irewall</a:t>
            </a:r>
          </a:p>
          <a:p>
            <a:r>
              <a:rPr lang="en-US" dirty="0" smtClean="0">
                <a:solidFill>
                  <a:srgbClr val="000000"/>
                </a:solidFill>
              </a:rPr>
              <a:t>Wireless networks have special vulnerabilities</a:t>
            </a:r>
            <a:endParaRPr lang="en-US" dirty="0">
              <a:solidFill>
                <a:srgbClr val="000000"/>
              </a:solidFill>
            </a:endParaRPr>
          </a:p>
        </p:txBody>
      </p:sp>
      <p:sp>
        <p:nvSpPr>
          <p:cNvPr id="2" name="Slide Number Placeholder 1"/>
          <p:cNvSpPr>
            <a:spLocks noGrp="1"/>
          </p:cNvSpPr>
          <p:nvPr>
            <p:ph type="sldNum" sz="quarter" idx="12"/>
          </p:nvPr>
        </p:nvSpPr>
        <p:spPr/>
        <p:txBody>
          <a:bodyPr/>
          <a:lstStyle/>
          <a:p>
            <a:fld id="{3C5A0288-DE65-4327-81AA-3D0ED474C7D0}" type="slidenum">
              <a:rPr lang="en-US" smtClean="0"/>
              <a:pPr/>
              <a:t>66</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834">
                                            <p:txEl>
                                              <p:pRg st="0" end="0"/>
                                            </p:txEl>
                                          </p:spTgt>
                                        </p:tgtEl>
                                        <p:attrNameLst>
                                          <p:attrName>style.visibility</p:attrName>
                                        </p:attrNameLst>
                                      </p:cBhvr>
                                      <p:to>
                                        <p:strVal val="visible"/>
                                      </p:to>
                                    </p:set>
                                    <p:animEffect transition="in" filter="fade">
                                      <p:cBhvr>
                                        <p:cTn id="7" dur="500"/>
                                        <p:tgtEl>
                                          <p:spTgt spid="1208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0834">
                                            <p:txEl>
                                              <p:pRg st="1" end="1"/>
                                            </p:txEl>
                                          </p:spTgt>
                                        </p:tgtEl>
                                        <p:attrNameLst>
                                          <p:attrName>style.visibility</p:attrName>
                                        </p:attrNameLst>
                                      </p:cBhvr>
                                      <p:to>
                                        <p:strVal val="visible"/>
                                      </p:to>
                                    </p:set>
                                    <p:animEffect transition="in" filter="fade">
                                      <p:cBhvr>
                                        <p:cTn id="10" dur="500"/>
                                        <p:tgtEl>
                                          <p:spTgt spid="12083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0834">
                                            <p:txEl>
                                              <p:pRg st="2" end="2"/>
                                            </p:txEl>
                                          </p:spTgt>
                                        </p:tgtEl>
                                        <p:attrNameLst>
                                          <p:attrName>style.visibility</p:attrName>
                                        </p:attrNameLst>
                                      </p:cBhvr>
                                      <p:to>
                                        <p:strVal val="visible"/>
                                      </p:to>
                                    </p:set>
                                    <p:animEffect transition="in" filter="fade">
                                      <p:cBhvr>
                                        <p:cTn id="15" dur="500"/>
                                        <p:tgtEl>
                                          <p:spTgt spid="1208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pPr eaLnBrk="1" hangingPunct="1">
              <a:defRPr/>
            </a:pPr>
            <a:r>
              <a:rPr lang="en-US" dirty="0" smtClean="0"/>
              <a:t>Securing Wireless Networks (cont.)</a:t>
            </a:r>
            <a:endParaRPr lang="en-US" dirty="0"/>
          </a:p>
        </p:txBody>
      </p:sp>
      <p:sp>
        <p:nvSpPr>
          <p:cNvPr id="120834" name="Rectangle 3"/>
          <p:cNvSpPr>
            <a:spLocks noGrp="1" noChangeArrowheads="1"/>
          </p:cNvSpPr>
          <p:nvPr>
            <p:ph idx="1"/>
          </p:nvPr>
        </p:nvSpPr>
        <p:spPr>
          <a:xfrm>
            <a:off x="457200" y="1524000"/>
            <a:ext cx="8229600" cy="5181600"/>
          </a:xfrm>
        </p:spPr>
        <p:txBody>
          <a:bodyPr>
            <a:normAutofit/>
          </a:bodyPr>
          <a:lstStyle/>
          <a:p>
            <a:r>
              <a:rPr lang="en-US" dirty="0" smtClean="0">
                <a:solidFill>
                  <a:srgbClr val="000000"/>
                </a:solidFill>
              </a:rPr>
              <a:t>Hacker</a:t>
            </a:r>
          </a:p>
          <a:p>
            <a:r>
              <a:rPr lang="en-US" dirty="0" smtClean="0">
                <a:solidFill>
                  <a:srgbClr val="000000"/>
                </a:solidFill>
              </a:rPr>
              <a:t>Piggybacking</a:t>
            </a:r>
            <a:endParaRPr lang="en-US" dirty="0">
              <a:solidFill>
                <a:srgbClr val="000000"/>
              </a:solidFill>
            </a:endParaRPr>
          </a:p>
        </p:txBody>
      </p:sp>
      <p:sp>
        <p:nvSpPr>
          <p:cNvPr id="2" name="Slide Number Placeholder 1"/>
          <p:cNvSpPr>
            <a:spLocks noGrp="1"/>
          </p:cNvSpPr>
          <p:nvPr>
            <p:ph type="sldNum" sz="quarter" idx="12"/>
          </p:nvPr>
        </p:nvSpPr>
        <p:spPr/>
        <p:txBody>
          <a:bodyPr/>
          <a:lstStyle/>
          <a:p>
            <a:fld id="{3C5A0288-DE65-4327-81AA-3D0ED474C7D0}" type="slidenum">
              <a:rPr lang="en-US" smtClean="0"/>
              <a:pPr/>
              <a:t>67</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extLst>
      <p:ext uri="{BB962C8B-B14F-4D97-AF65-F5344CB8AC3E}">
        <p14:creationId xmlns:p14="http://schemas.microsoft.com/office/powerpoint/2010/main" val="344652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834">
                                            <p:txEl>
                                              <p:pRg st="0" end="0"/>
                                            </p:txEl>
                                          </p:spTgt>
                                        </p:tgtEl>
                                        <p:attrNameLst>
                                          <p:attrName>style.visibility</p:attrName>
                                        </p:attrNameLst>
                                      </p:cBhvr>
                                      <p:to>
                                        <p:strVal val="visible"/>
                                      </p:to>
                                    </p:set>
                                    <p:animEffect transition="in" filter="fade">
                                      <p:cBhvr>
                                        <p:cTn id="7" dur="500"/>
                                        <p:tgtEl>
                                          <p:spTgt spid="1208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0834">
                                            <p:txEl>
                                              <p:pRg st="1" end="1"/>
                                            </p:txEl>
                                          </p:spTgt>
                                        </p:tgtEl>
                                        <p:attrNameLst>
                                          <p:attrName>style.visibility</p:attrName>
                                        </p:attrNameLst>
                                      </p:cBhvr>
                                      <p:to>
                                        <p:strVal val="visible"/>
                                      </p:to>
                                    </p:set>
                                    <p:animEffect transition="in" filter="fade">
                                      <p:cBhvr>
                                        <p:cTn id="12" dur="500"/>
                                        <p:tgtEl>
                                          <p:spTgt spid="1208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pPr eaLnBrk="1" hangingPunct="1">
              <a:defRPr/>
            </a:pPr>
            <a:r>
              <a:rPr lang="en-US" dirty="0" smtClean="0"/>
              <a:t>Securing Wireless Networks (cont.)</a:t>
            </a:r>
            <a:endParaRPr lang="en-US" dirty="0"/>
          </a:p>
        </p:txBody>
      </p:sp>
      <p:sp>
        <p:nvSpPr>
          <p:cNvPr id="120834" name="Rectangle 3"/>
          <p:cNvSpPr>
            <a:spLocks noGrp="1" noChangeArrowheads="1"/>
          </p:cNvSpPr>
          <p:nvPr>
            <p:ph idx="1"/>
          </p:nvPr>
        </p:nvSpPr>
        <p:spPr>
          <a:xfrm>
            <a:off x="457200" y="1600200"/>
            <a:ext cx="8229600" cy="4953000"/>
          </a:xfrm>
        </p:spPr>
        <p:txBody>
          <a:bodyPr>
            <a:normAutofit/>
          </a:bodyPr>
          <a:lstStyle/>
          <a:p>
            <a:pPr eaLnBrk="1" hangingPunct="1"/>
            <a:r>
              <a:rPr lang="en-US" sz="3500" dirty="0" smtClean="0">
                <a:solidFill>
                  <a:srgbClr val="000000"/>
                </a:solidFill>
                <a:effectLst/>
              </a:rPr>
              <a:t>Precautions to secure a wireless network</a:t>
            </a:r>
          </a:p>
          <a:p>
            <a:pPr lvl="1" eaLnBrk="1" hangingPunct="1"/>
            <a:r>
              <a:rPr lang="en-US" sz="3000" kern="1200" dirty="0" smtClean="0">
                <a:effectLst/>
                <a:latin typeface="Arial" charset="0"/>
              </a:rPr>
              <a:t>Change your network name (SSID)</a:t>
            </a:r>
          </a:p>
          <a:p>
            <a:pPr lvl="1" eaLnBrk="1" hangingPunct="1"/>
            <a:r>
              <a:rPr lang="en-US" sz="3000" kern="1200" dirty="0" smtClean="0">
                <a:effectLst/>
                <a:latin typeface="Arial" charset="0"/>
              </a:rPr>
              <a:t>Disable SSID broadcast</a:t>
            </a:r>
          </a:p>
          <a:p>
            <a:pPr lvl="1" eaLnBrk="1" hangingPunct="1"/>
            <a:r>
              <a:rPr lang="en-US" sz="3000" kern="1200" dirty="0" smtClean="0">
                <a:effectLst/>
                <a:latin typeface="Arial" charset="0"/>
              </a:rPr>
              <a:t>Change the default password on your router</a:t>
            </a:r>
          </a:p>
          <a:p>
            <a:pPr lvl="1" eaLnBrk="1" hangingPunct="1"/>
            <a:r>
              <a:rPr lang="en-US" sz="3000" kern="1200" dirty="0" smtClean="0">
                <a:effectLst/>
                <a:latin typeface="Arial" charset="0"/>
              </a:rPr>
              <a:t>Turn on security protocols</a:t>
            </a:r>
            <a:endParaRPr lang="en-US" kern="1200" dirty="0" smtClean="0">
              <a:latin typeface="Arial" charset="0"/>
            </a:endParaRPr>
          </a:p>
          <a:p>
            <a:pPr lvl="1" eaLnBrk="1" hangingPunct="1"/>
            <a:endParaRPr lang="en-US" kern="1200" dirty="0" smtClean="0">
              <a:latin typeface="Arial" charset="0"/>
            </a:endParaRPr>
          </a:p>
          <a:p>
            <a:pPr lvl="1" eaLnBrk="1" hangingPunct="1"/>
            <a:endParaRPr lang="en-US" kern="1200" dirty="0" smtClean="0">
              <a:latin typeface="Arial" charset="0"/>
            </a:endParaRPr>
          </a:p>
          <a:p>
            <a:pPr lvl="1" eaLnBrk="1" hangingPunct="1"/>
            <a:endParaRPr lang="en-US" kern="1200" dirty="0" smtClean="0">
              <a:latin typeface="Arial" charset="0"/>
            </a:endParaRPr>
          </a:p>
          <a:p>
            <a:pPr lvl="1" eaLnBrk="1" hangingPunct="1"/>
            <a:endParaRPr lang="en-US" dirty="0" smtClean="0">
              <a:solidFill>
                <a:srgbClr val="000000"/>
              </a:solidFill>
              <a:effectLst/>
            </a:endParaRPr>
          </a:p>
        </p:txBody>
      </p:sp>
      <p:sp>
        <p:nvSpPr>
          <p:cNvPr id="2" name="Slide Number Placeholder 1"/>
          <p:cNvSpPr>
            <a:spLocks noGrp="1"/>
          </p:cNvSpPr>
          <p:nvPr>
            <p:ph type="sldNum" sz="quarter" idx="12"/>
          </p:nvPr>
        </p:nvSpPr>
        <p:spPr/>
        <p:txBody>
          <a:bodyPr/>
          <a:lstStyle/>
          <a:p>
            <a:fld id="{3C5A0288-DE65-4327-81AA-3D0ED474C7D0}" type="slidenum">
              <a:rPr lang="en-US" smtClean="0"/>
              <a:pPr/>
              <a:t>68</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834">
                                            <p:txEl>
                                              <p:pRg st="0" end="0"/>
                                            </p:txEl>
                                          </p:spTgt>
                                        </p:tgtEl>
                                        <p:attrNameLst>
                                          <p:attrName>style.visibility</p:attrName>
                                        </p:attrNameLst>
                                      </p:cBhvr>
                                      <p:to>
                                        <p:strVal val="visible"/>
                                      </p:to>
                                    </p:set>
                                    <p:animEffect transition="in" filter="fade">
                                      <p:cBhvr>
                                        <p:cTn id="7" dur="500"/>
                                        <p:tgtEl>
                                          <p:spTgt spid="1208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0834">
                                            <p:txEl>
                                              <p:pRg st="1" end="1"/>
                                            </p:txEl>
                                          </p:spTgt>
                                        </p:tgtEl>
                                        <p:attrNameLst>
                                          <p:attrName>style.visibility</p:attrName>
                                        </p:attrNameLst>
                                      </p:cBhvr>
                                      <p:to>
                                        <p:strVal val="visible"/>
                                      </p:to>
                                    </p:set>
                                    <p:animEffect transition="in" filter="fade">
                                      <p:cBhvr>
                                        <p:cTn id="12" dur="500"/>
                                        <p:tgtEl>
                                          <p:spTgt spid="12083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0834">
                                            <p:txEl>
                                              <p:pRg st="2" end="2"/>
                                            </p:txEl>
                                          </p:spTgt>
                                        </p:tgtEl>
                                        <p:attrNameLst>
                                          <p:attrName>style.visibility</p:attrName>
                                        </p:attrNameLst>
                                      </p:cBhvr>
                                      <p:to>
                                        <p:strVal val="visible"/>
                                      </p:to>
                                    </p:set>
                                    <p:animEffect transition="in" filter="fade">
                                      <p:cBhvr>
                                        <p:cTn id="15" dur="500"/>
                                        <p:tgtEl>
                                          <p:spTgt spid="12083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0834">
                                            <p:txEl>
                                              <p:pRg st="3" end="3"/>
                                            </p:txEl>
                                          </p:spTgt>
                                        </p:tgtEl>
                                        <p:attrNameLst>
                                          <p:attrName>style.visibility</p:attrName>
                                        </p:attrNameLst>
                                      </p:cBhvr>
                                      <p:to>
                                        <p:strVal val="visible"/>
                                      </p:to>
                                    </p:set>
                                    <p:animEffect transition="in" filter="fade">
                                      <p:cBhvr>
                                        <p:cTn id="18" dur="500"/>
                                        <p:tgtEl>
                                          <p:spTgt spid="12083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0834">
                                            <p:txEl>
                                              <p:pRg st="4" end="4"/>
                                            </p:txEl>
                                          </p:spTgt>
                                        </p:tgtEl>
                                        <p:attrNameLst>
                                          <p:attrName>style.visibility</p:attrName>
                                        </p:attrNameLst>
                                      </p:cBhvr>
                                      <p:to>
                                        <p:strVal val="visible"/>
                                      </p:to>
                                    </p:set>
                                    <p:animEffect transition="in" filter="fade">
                                      <p:cBhvr>
                                        <p:cTn id="21" dur="500"/>
                                        <p:tgtEl>
                                          <p:spTgt spid="12083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4000" dirty="0" smtClean="0"/>
              <a:t>Networking Fundamentals (cont.)</a:t>
            </a:r>
            <a:endParaRPr lang="en-US" sz="4000" dirty="0"/>
          </a:p>
        </p:txBody>
      </p:sp>
      <p:sp>
        <p:nvSpPr>
          <p:cNvPr id="3" name="Content Placeholder 2"/>
          <p:cNvSpPr>
            <a:spLocks noGrp="1"/>
          </p:cNvSpPr>
          <p:nvPr>
            <p:ph idx="1"/>
          </p:nvPr>
        </p:nvSpPr>
        <p:spPr>
          <a:xfrm>
            <a:off x="457200" y="1600200"/>
            <a:ext cx="8229600" cy="4800600"/>
          </a:xfrm>
        </p:spPr>
        <p:txBody>
          <a:bodyPr>
            <a:normAutofit/>
          </a:bodyPr>
          <a:lstStyle/>
          <a:p>
            <a:r>
              <a:rPr lang="en-US" sz="3500" dirty="0" smtClean="0">
                <a:effectLst/>
              </a:rPr>
              <a:t>Home networks</a:t>
            </a:r>
          </a:p>
          <a:p>
            <a:r>
              <a:rPr lang="en-US" sz="3500" dirty="0" smtClean="0">
                <a:effectLst/>
              </a:rPr>
              <a:t>Large networks </a:t>
            </a:r>
          </a:p>
          <a:p>
            <a:pPr lvl="1"/>
            <a:r>
              <a:rPr lang="en-US" sz="3000" dirty="0" smtClean="0">
                <a:effectLst/>
              </a:rPr>
              <a:t>Purchase of equipment</a:t>
            </a:r>
          </a:p>
          <a:p>
            <a:pPr lvl="1"/>
            <a:r>
              <a:rPr lang="en-US" sz="3000" dirty="0" smtClean="0"/>
              <a:t>Network administration</a:t>
            </a:r>
            <a:endParaRPr lang="en-US" dirty="0" smtClean="0">
              <a:effectLst/>
            </a:endParaRPr>
          </a:p>
          <a:p>
            <a:pPr lvl="1"/>
            <a:r>
              <a:rPr lang="en-US" sz="3000" dirty="0" smtClean="0"/>
              <a:t>Benefits usually outweigh disadvantages</a:t>
            </a:r>
            <a:endParaRPr lang="en-US" sz="3000" dirty="0" smtClean="0">
              <a:effectLst/>
            </a:endParaRPr>
          </a:p>
          <a:p>
            <a:endParaRPr lang="en-US" dirty="0" smtClean="0"/>
          </a:p>
          <a:p>
            <a:pPr lvl="1">
              <a:buNone/>
            </a:pPr>
            <a:endParaRPr lang="en-US" dirty="0" smtClean="0"/>
          </a:p>
          <a:p>
            <a:pPr lvl="2"/>
            <a:endParaRPr lang="en-US" dirty="0" smtClean="0"/>
          </a:p>
          <a:p>
            <a:pPr lvl="1"/>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6</a:t>
            </a:fld>
            <a:endParaRPr lang="en-US" dirty="0"/>
          </a:p>
        </p:txBody>
      </p:sp>
      <p:sp>
        <p:nvSpPr>
          <p:cNvPr id="7" name="Footer Placeholder 6"/>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pPr eaLnBrk="1" hangingPunct="1">
              <a:defRPr/>
            </a:pPr>
            <a:r>
              <a:rPr lang="en-US" dirty="0" smtClean="0"/>
              <a:t>Securing Wireless Networks (cont.)</a:t>
            </a:r>
            <a:endParaRPr lang="en-US" dirty="0"/>
          </a:p>
        </p:txBody>
      </p:sp>
      <p:sp>
        <p:nvSpPr>
          <p:cNvPr id="120834" name="Rectangle 3"/>
          <p:cNvSpPr>
            <a:spLocks noGrp="1" noChangeArrowheads="1"/>
          </p:cNvSpPr>
          <p:nvPr>
            <p:ph idx="1"/>
          </p:nvPr>
        </p:nvSpPr>
        <p:spPr>
          <a:xfrm>
            <a:off x="457200" y="1600200"/>
            <a:ext cx="8229600" cy="4953000"/>
          </a:xfrm>
        </p:spPr>
        <p:txBody>
          <a:bodyPr>
            <a:normAutofit/>
          </a:bodyPr>
          <a:lstStyle/>
          <a:p>
            <a:pPr eaLnBrk="1" hangingPunct="1"/>
            <a:r>
              <a:rPr lang="en-US" sz="3500" dirty="0" smtClean="0">
                <a:solidFill>
                  <a:srgbClr val="000000"/>
                </a:solidFill>
                <a:effectLst/>
              </a:rPr>
              <a:t>Precautions to secure a wireless network (cont.)</a:t>
            </a:r>
          </a:p>
          <a:p>
            <a:pPr lvl="1" eaLnBrk="1" hangingPunct="1"/>
            <a:r>
              <a:rPr lang="en-US" sz="3000" dirty="0" smtClean="0">
                <a:latin typeface="Arial" charset="0"/>
              </a:rPr>
              <a:t>Create a passphrase</a:t>
            </a:r>
            <a:endParaRPr lang="en-US" sz="3000" kern="1200" dirty="0" smtClean="0">
              <a:effectLst/>
              <a:latin typeface="Arial" charset="0"/>
            </a:endParaRPr>
          </a:p>
          <a:p>
            <a:pPr lvl="1" eaLnBrk="1" hangingPunct="1"/>
            <a:r>
              <a:rPr lang="en-US" sz="3000" kern="1200" dirty="0" smtClean="0">
                <a:effectLst/>
                <a:latin typeface="Arial" charset="0"/>
              </a:rPr>
              <a:t>Implement media access control</a:t>
            </a:r>
          </a:p>
          <a:p>
            <a:pPr lvl="1" eaLnBrk="1" hangingPunct="1"/>
            <a:r>
              <a:rPr lang="en-US" sz="3000" kern="1200" dirty="0" smtClean="0">
                <a:effectLst/>
                <a:latin typeface="Arial" charset="0"/>
              </a:rPr>
              <a:t>Limit your signal range</a:t>
            </a:r>
          </a:p>
          <a:p>
            <a:pPr lvl="1" eaLnBrk="1" hangingPunct="1"/>
            <a:r>
              <a:rPr lang="en-US" sz="3000" kern="1200" dirty="0" smtClean="0">
                <a:effectLst/>
                <a:latin typeface="Arial" charset="0"/>
              </a:rPr>
              <a:t>Apply firmware upgrades</a:t>
            </a:r>
            <a:endParaRPr lang="en-US" sz="3000" b="1" dirty="0" smtClean="0">
              <a:latin typeface="Arial" charset="0"/>
            </a:endParaRPr>
          </a:p>
          <a:p>
            <a:pPr marL="914400" lvl="2" indent="0">
              <a:buNone/>
            </a:pPr>
            <a:endParaRPr lang="en-US" kern="1200" dirty="0" smtClean="0">
              <a:latin typeface="Arial" charset="0"/>
            </a:endParaRPr>
          </a:p>
          <a:p>
            <a:pPr lvl="1" eaLnBrk="1" hangingPunct="1"/>
            <a:endParaRPr lang="en-US" kern="1200" dirty="0" smtClean="0">
              <a:latin typeface="Arial" charset="0"/>
            </a:endParaRPr>
          </a:p>
          <a:p>
            <a:pPr lvl="1" eaLnBrk="1" hangingPunct="1"/>
            <a:endParaRPr lang="en-US" kern="1200" dirty="0" smtClean="0">
              <a:latin typeface="Arial" charset="0"/>
            </a:endParaRPr>
          </a:p>
          <a:p>
            <a:pPr lvl="1" eaLnBrk="1" hangingPunct="1"/>
            <a:endParaRPr lang="en-US" kern="1200" dirty="0" smtClean="0">
              <a:latin typeface="Arial" charset="0"/>
            </a:endParaRPr>
          </a:p>
          <a:p>
            <a:pPr lvl="1" eaLnBrk="1" hangingPunct="1"/>
            <a:endParaRPr lang="en-US" dirty="0" smtClean="0">
              <a:solidFill>
                <a:srgbClr val="000000"/>
              </a:solidFill>
              <a:effectLst/>
            </a:endParaRPr>
          </a:p>
        </p:txBody>
      </p:sp>
      <p:sp>
        <p:nvSpPr>
          <p:cNvPr id="2" name="Slide Number Placeholder 1"/>
          <p:cNvSpPr>
            <a:spLocks noGrp="1"/>
          </p:cNvSpPr>
          <p:nvPr>
            <p:ph type="sldNum" sz="quarter" idx="12"/>
          </p:nvPr>
        </p:nvSpPr>
        <p:spPr/>
        <p:txBody>
          <a:bodyPr/>
          <a:lstStyle/>
          <a:p>
            <a:fld id="{3C5A0288-DE65-4327-81AA-3D0ED474C7D0}" type="slidenum">
              <a:rPr lang="en-US" smtClean="0"/>
              <a:pPr/>
              <a:t>69</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extLst>
      <p:ext uri="{BB962C8B-B14F-4D97-AF65-F5344CB8AC3E}">
        <p14:creationId xmlns:p14="http://schemas.microsoft.com/office/powerpoint/2010/main" val="177083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834">
                                            <p:txEl>
                                              <p:pRg st="0" end="0"/>
                                            </p:txEl>
                                          </p:spTgt>
                                        </p:tgtEl>
                                        <p:attrNameLst>
                                          <p:attrName>style.visibility</p:attrName>
                                        </p:attrNameLst>
                                      </p:cBhvr>
                                      <p:to>
                                        <p:strVal val="visible"/>
                                      </p:to>
                                    </p:set>
                                    <p:animEffect transition="in" filter="fade">
                                      <p:cBhvr>
                                        <p:cTn id="7" dur="500"/>
                                        <p:tgtEl>
                                          <p:spTgt spid="1208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0834">
                                            <p:txEl>
                                              <p:pRg st="1" end="1"/>
                                            </p:txEl>
                                          </p:spTgt>
                                        </p:tgtEl>
                                        <p:attrNameLst>
                                          <p:attrName>style.visibility</p:attrName>
                                        </p:attrNameLst>
                                      </p:cBhvr>
                                      <p:to>
                                        <p:strVal val="visible"/>
                                      </p:to>
                                    </p:set>
                                    <p:animEffect transition="in" filter="fade">
                                      <p:cBhvr>
                                        <p:cTn id="10" dur="500"/>
                                        <p:tgtEl>
                                          <p:spTgt spid="1208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834">
                                            <p:txEl>
                                              <p:pRg st="2" end="2"/>
                                            </p:txEl>
                                          </p:spTgt>
                                        </p:tgtEl>
                                        <p:attrNameLst>
                                          <p:attrName>style.visibility</p:attrName>
                                        </p:attrNameLst>
                                      </p:cBhvr>
                                      <p:to>
                                        <p:strVal val="visible"/>
                                      </p:to>
                                    </p:set>
                                    <p:animEffect transition="in" filter="fade">
                                      <p:cBhvr>
                                        <p:cTn id="13" dur="500"/>
                                        <p:tgtEl>
                                          <p:spTgt spid="1208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0834">
                                            <p:txEl>
                                              <p:pRg st="3" end="3"/>
                                            </p:txEl>
                                          </p:spTgt>
                                        </p:tgtEl>
                                        <p:attrNameLst>
                                          <p:attrName>style.visibility</p:attrName>
                                        </p:attrNameLst>
                                      </p:cBhvr>
                                      <p:to>
                                        <p:strVal val="visible"/>
                                      </p:to>
                                    </p:set>
                                    <p:animEffect transition="in" filter="fade">
                                      <p:cBhvr>
                                        <p:cTn id="16" dur="500"/>
                                        <p:tgtEl>
                                          <p:spTgt spid="1208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0834">
                                            <p:txEl>
                                              <p:pRg st="4" end="4"/>
                                            </p:txEl>
                                          </p:spTgt>
                                        </p:tgtEl>
                                        <p:attrNameLst>
                                          <p:attrName>style.visibility</p:attrName>
                                        </p:attrNameLst>
                                      </p:cBhvr>
                                      <p:to>
                                        <p:strVal val="visible"/>
                                      </p:to>
                                    </p:set>
                                    <p:animEffect transition="in" filter="fade">
                                      <p:cBhvr>
                                        <p:cTn id="19" dur="500"/>
                                        <p:tgtEl>
                                          <p:spTgt spid="12083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pPr eaLnBrk="1" hangingPunct="1">
              <a:defRPr/>
            </a:pPr>
            <a:r>
              <a:rPr lang="en-US" dirty="0" smtClean="0"/>
              <a:t>Securing Wireless Networks (cont.)</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70</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3741" y="1366458"/>
            <a:ext cx="8196516" cy="493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11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defRPr/>
            </a:pPr>
            <a:r>
              <a:rPr lang="en-US" dirty="0"/>
              <a:t>Chapter </a:t>
            </a:r>
            <a:r>
              <a:rPr lang="en-US" dirty="0" smtClean="0"/>
              <a:t>7 </a:t>
            </a:r>
            <a:r>
              <a:rPr lang="en-US" dirty="0"/>
              <a:t>Summary Questions</a:t>
            </a:r>
          </a:p>
        </p:txBody>
      </p:sp>
      <p:sp>
        <p:nvSpPr>
          <p:cNvPr id="171011" name="Rectangle 3"/>
          <p:cNvSpPr>
            <a:spLocks noGrp="1" noChangeArrowheads="1"/>
          </p:cNvSpPr>
          <p:nvPr>
            <p:ph idx="1"/>
          </p:nvPr>
        </p:nvSpPr>
        <p:spPr/>
        <p:txBody>
          <a:bodyPr/>
          <a:lstStyle/>
          <a:p>
            <a:pPr marL="514350" indent="-514350" eaLnBrk="1" hangingPunct="1">
              <a:buFont typeface="+mj-lt"/>
              <a:buAutoNum type="arabicPeriod"/>
              <a:defRPr/>
            </a:pPr>
            <a:r>
              <a:rPr lang="en-US" dirty="0" smtClean="0">
                <a:effectLst/>
              </a:rPr>
              <a:t>What is a network, and what are a network’s advantages and disadvantages?</a:t>
            </a:r>
            <a:endParaRPr lang="en-US" dirty="0">
              <a:effectLst/>
            </a:endParaRPr>
          </a:p>
        </p:txBody>
      </p:sp>
      <p:sp>
        <p:nvSpPr>
          <p:cNvPr id="2" name="Slide Number Placeholder 1"/>
          <p:cNvSpPr>
            <a:spLocks noGrp="1"/>
          </p:cNvSpPr>
          <p:nvPr>
            <p:ph type="sldNum" sz="quarter" idx="12"/>
          </p:nvPr>
        </p:nvSpPr>
        <p:spPr/>
        <p:txBody>
          <a:bodyPr/>
          <a:lstStyle/>
          <a:p>
            <a:fld id="{3C5A0288-DE65-4327-81AA-3D0ED474C7D0}" type="slidenum">
              <a:rPr lang="en-US" smtClean="0"/>
              <a:pPr/>
              <a:t>71</a:t>
            </a:fld>
            <a:endParaRPr lang="en-US" dirty="0"/>
          </a:p>
        </p:txBody>
      </p:sp>
      <p:sp>
        <p:nvSpPr>
          <p:cNvPr id="4" name="Footer Placeholder 3"/>
          <p:cNvSpPr>
            <a:spLocks noGrp="1"/>
          </p:cNvSpPr>
          <p:nvPr>
            <p:ph type="ftr" sz="quarter" idx="11"/>
          </p:nvPr>
        </p:nvSpPr>
        <p:spPr/>
        <p:txBody>
          <a:bodyPr/>
          <a:lstStyle/>
          <a:p>
            <a:r>
              <a:rPr lang="en-US" dirty="0"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1000"/>
                                        <p:tgtEl>
                                          <p:spTgt spid="171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defRPr/>
            </a:pPr>
            <a:r>
              <a:rPr lang="en-US" dirty="0"/>
              <a:t>Chapter </a:t>
            </a:r>
            <a:r>
              <a:rPr lang="en-US" dirty="0" smtClean="0"/>
              <a:t>7 </a:t>
            </a:r>
            <a:r>
              <a:rPr lang="en-US" dirty="0"/>
              <a:t>Summary Questions</a:t>
            </a:r>
          </a:p>
        </p:txBody>
      </p:sp>
      <p:sp>
        <p:nvSpPr>
          <p:cNvPr id="171011" name="Rectangle 3"/>
          <p:cNvSpPr>
            <a:spLocks noGrp="1" noChangeArrowheads="1"/>
          </p:cNvSpPr>
          <p:nvPr>
            <p:ph idx="1"/>
          </p:nvPr>
        </p:nvSpPr>
        <p:spPr/>
        <p:txBody>
          <a:bodyPr/>
          <a:lstStyle/>
          <a:p>
            <a:pPr marL="514350" indent="-514350" eaLnBrk="1" hangingPunct="1">
              <a:buFont typeface="+mj-lt"/>
              <a:buAutoNum type="arabicPeriod" startAt="2"/>
              <a:defRPr/>
            </a:pPr>
            <a:r>
              <a:rPr lang="en-US" dirty="0" smtClean="0">
                <a:effectLst/>
              </a:rPr>
              <a:t>What are the different ways to classify networks?</a:t>
            </a:r>
            <a:endParaRPr lang="en-US" dirty="0">
              <a:effectLst/>
            </a:endParaRPr>
          </a:p>
        </p:txBody>
      </p:sp>
      <p:sp>
        <p:nvSpPr>
          <p:cNvPr id="2" name="Slide Number Placeholder 1"/>
          <p:cNvSpPr>
            <a:spLocks noGrp="1"/>
          </p:cNvSpPr>
          <p:nvPr>
            <p:ph type="sldNum" sz="quarter" idx="12"/>
          </p:nvPr>
        </p:nvSpPr>
        <p:spPr/>
        <p:txBody>
          <a:bodyPr/>
          <a:lstStyle/>
          <a:p>
            <a:fld id="{3C5A0288-DE65-4327-81AA-3D0ED474C7D0}" type="slidenum">
              <a:rPr lang="en-US" smtClean="0"/>
              <a:pPr/>
              <a:t>72</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1000"/>
                                        <p:tgtEl>
                                          <p:spTgt spid="171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defRPr/>
            </a:pPr>
            <a:r>
              <a:rPr lang="en-US" dirty="0"/>
              <a:t>Chapter </a:t>
            </a:r>
            <a:r>
              <a:rPr lang="en-US" dirty="0" smtClean="0"/>
              <a:t>7 </a:t>
            </a:r>
            <a:r>
              <a:rPr lang="en-US" dirty="0"/>
              <a:t>Summary Questions</a:t>
            </a:r>
          </a:p>
        </p:txBody>
      </p:sp>
      <p:sp>
        <p:nvSpPr>
          <p:cNvPr id="171011" name="Rectangle 3"/>
          <p:cNvSpPr>
            <a:spLocks noGrp="1" noChangeArrowheads="1"/>
          </p:cNvSpPr>
          <p:nvPr>
            <p:ph idx="1"/>
          </p:nvPr>
        </p:nvSpPr>
        <p:spPr/>
        <p:txBody>
          <a:bodyPr/>
          <a:lstStyle/>
          <a:p>
            <a:pPr marL="514350" indent="-514350" eaLnBrk="1" hangingPunct="1">
              <a:buFont typeface="+mj-lt"/>
              <a:buAutoNum type="arabicPeriod" startAt="3"/>
              <a:defRPr/>
            </a:pPr>
            <a:r>
              <a:rPr lang="en-US" dirty="0" smtClean="0">
                <a:effectLst/>
              </a:rPr>
              <a:t>Which type of network is most commonly found in the home?</a:t>
            </a:r>
            <a:endParaRPr lang="en-US" dirty="0">
              <a:effectLst/>
            </a:endParaRPr>
          </a:p>
        </p:txBody>
      </p:sp>
      <p:sp>
        <p:nvSpPr>
          <p:cNvPr id="2" name="Slide Number Placeholder 1"/>
          <p:cNvSpPr>
            <a:spLocks noGrp="1"/>
          </p:cNvSpPr>
          <p:nvPr>
            <p:ph type="sldNum" sz="quarter" idx="12"/>
          </p:nvPr>
        </p:nvSpPr>
        <p:spPr/>
        <p:txBody>
          <a:bodyPr/>
          <a:lstStyle/>
          <a:p>
            <a:fld id="{3C5A0288-DE65-4327-81AA-3D0ED474C7D0}" type="slidenum">
              <a:rPr lang="en-US" smtClean="0"/>
              <a:pPr/>
              <a:t>73</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1000"/>
                                        <p:tgtEl>
                                          <p:spTgt spid="171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defRPr/>
            </a:pPr>
            <a:r>
              <a:rPr lang="en-US" dirty="0"/>
              <a:t>Chapter </a:t>
            </a:r>
            <a:r>
              <a:rPr lang="en-US" dirty="0" smtClean="0"/>
              <a:t>7 </a:t>
            </a:r>
            <a:r>
              <a:rPr lang="en-US" dirty="0"/>
              <a:t>Summary Questions</a:t>
            </a:r>
          </a:p>
        </p:txBody>
      </p:sp>
      <p:sp>
        <p:nvSpPr>
          <p:cNvPr id="171011" name="Rectangle 3"/>
          <p:cNvSpPr>
            <a:spLocks noGrp="1" noChangeArrowheads="1"/>
          </p:cNvSpPr>
          <p:nvPr>
            <p:ph idx="1"/>
          </p:nvPr>
        </p:nvSpPr>
        <p:spPr/>
        <p:txBody>
          <a:bodyPr/>
          <a:lstStyle/>
          <a:p>
            <a:pPr marL="514350" indent="-514350">
              <a:buFont typeface="+mj-lt"/>
              <a:buAutoNum type="arabicPeriod" startAt="4"/>
            </a:pPr>
            <a:r>
              <a:rPr lang="en-US" dirty="0" smtClean="0"/>
              <a:t>What are the main components of every network?</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74</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1000"/>
                                        <p:tgtEl>
                                          <p:spTgt spid="171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defRPr/>
            </a:pPr>
            <a:r>
              <a:rPr lang="en-US" dirty="0"/>
              <a:t>Chapter </a:t>
            </a:r>
            <a:r>
              <a:rPr lang="en-US" dirty="0" smtClean="0"/>
              <a:t>7 </a:t>
            </a:r>
            <a:r>
              <a:rPr lang="en-US" dirty="0"/>
              <a:t>Summary Questions</a:t>
            </a:r>
          </a:p>
        </p:txBody>
      </p:sp>
      <p:sp>
        <p:nvSpPr>
          <p:cNvPr id="171011" name="Rectangle 3"/>
          <p:cNvSpPr>
            <a:spLocks noGrp="1" noChangeArrowheads="1"/>
          </p:cNvSpPr>
          <p:nvPr>
            <p:ph idx="1"/>
          </p:nvPr>
        </p:nvSpPr>
        <p:spPr/>
        <p:txBody>
          <a:bodyPr/>
          <a:lstStyle/>
          <a:p>
            <a:pPr marL="514350" indent="-514350">
              <a:buFont typeface="+mj-lt"/>
              <a:buAutoNum type="arabicPeriod" startAt="5"/>
            </a:pPr>
            <a:r>
              <a:rPr lang="en-US" dirty="0" smtClean="0"/>
              <a:t>What are my options for connecting to the Internet?</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75</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1000"/>
                                        <p:tgtEl>
                                          <p:spTgt spid="171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defRPr/>
            </a:pPr>
            <a:r>
              <a:rPr lang="en-US" dirty="0"/>
              <a:t>Chapter </a:t>
            </a:r>
            <a:r>
              <a:rPr lang="en-US" dirty="0" smtClean="0"/>
              <a:t>7 </a:t>
            </a:r>
            <a:r>
              <a:rPr lang="en-US" dirty="0"/>
              <a:t>Summary Questions</a:t>
            </a:r>
          </a:p>
        </p:txBody>
      </p:sp>
      <p:sp>
        <p:nvSpPr>
          <p:cNvPr id="171011" name="Rectangle 3"/>
          <p:cNvSpPr>
            <a:spLocks noGrp="1" noChangeArrowheads="1"/>
          </p:cNvSpPr>
          <p:nvPr>
            <p:ph idx="1"/>
          </p:nvPr>
        </p:nvSpPr>
        <p:spPr/>
        <p:txBody>
          <a:bodyPr/>
          <a:lstStyle/>
          <a:p>
            <a:pPr marL="514350" indent="-514350">
              <a:buFont typeface="+mj-lt"/>
              <a:buAutoNum type="arabicPeriod" startAt="6"/>
            </a:pPr>
            <a:r>
              <a:rPr lang="en-US" dirty="0" smtClean="0"/>
              <a:t>How do I tell if my home network is up to date, and how do I identify the devices on the network?</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76</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1000"/>
                                        <p:tgtEl>
                                          <p:spTgt spid="171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defRPr/>
            </a:pPr>
            <a:r>
              <a:rPr lang="en-US" dirty="0"/>
              <a:t>Chapter </a:t>
            </a:r>
            <a:r>
              <a:rPr lang="en-US" dirty="0" smtClean="0"/>
              <a:t>7 </a:t>
            </a:r>
            <a:r>
              <a:rPr lang="en-US" dirty="0"/>
              <a:t>Summary Questions</a:t>
            </a:r>
          </a:p>
        </p:txBody>
      </p:sp>
      <p:sp>
        <p:nvSpPr>
          <p:cNvPr id="171011" name="Rectangle 3"/>
          <p:cNvSpPr>
            <a:spLocks noGrp="1" noChangeArrowheads="1"/>
          </p:cNvSpPr>
          <p:nvPr>
            <p:ph idx="1"/>
          </p:nvPr>
        </p:nvSpPr>
        <p:spPr/>
        <p:txBody>
          <a:bodyPr/>
          <a:lstStyle/>
          <a:p>
            <a:pPr marL="514350" indent="-514350">
              <a:buFont typeface="+mj-lt"/>
              <a:buAutoNum type="arabicPeriod" startAt="7"/>
            </a:pPr>
            <a:r>
              <a:rPr lang="en-US" dirty="0" smtClean="0">
                <a:effectLst/>
              </a:rPr>
              <a:t>Besides computers, what other devices can I connect to a home network? </a:t>
            </a:r>
          </a:p>
          <a:p>
            <a:pPr eaLnBrk="1" hangingPunct="1">
              <a:defRPr/>
            </a:pP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77</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1000"/>
                                        <p:tgtEl>
                                          <p:spTgt spid="171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defRPr/>
            </a:pPr>
            <a:r>
              <a:rPr lang="en-US" dirty="0"/>
              <a:t>Chapter </a:t>
            </a:r>
            <a:r>
              <a:rPr lang="en-US" dirty="0" smtClean="0"/>
              <a:t>7 </a:t>
            </a:r>
            <a:r>
              <a:rPr lang="en-US" dirty="0"/>
              <a:t>Summary Questions</a:t>
            </a:r>
          </a:p>
        </p:txBody>
      </p:sp>
      <p:sp>
        <p:nvSpPr>
          <p:cNvPr id="171011" name="Rectangle 3"/>
          <p:cNvSpPr>
            <a:spLocks noGrp="1" noChangeArrowheads="1"/>
          </p:cNvSpPr>
          <p:nvPr>
            <p:ph idx="1"/>
          </p:nvPr>
        </p:nvSpPr>
        <p:spPr/>
        <p:txBody>
          <a:bodyPr/>
          <a:lstStyle/>
          <a:p>
            <a:pPr marL="514350" indent="-514350">
              <a:buFont typeface="+mj-lt"/>
              <a:buAutoNum type="arabicPeriod" startAt="8"/>
            </a:pPr>
            <a:r>
              <a:rPr lang="en-US" dirty="0" smtClean="0"/>
              <a:t>How do I configure the software on my computer and set up the devices required to get my network up and running?</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78</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1000"/>
                                        <p:tgtEl>
                                          <p:spTgt spid="171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066800"/>
          </a:xfrm>
        </p:spPr>
        <p:txBody>
          <a:bodyPr>
            <a:noAutofit/>
          </a:bodyPr>
          <a:lstStyle/>
          <a:p>
            <a:r>
              <a:rPr lang="en-US" sz="4000" dirty="0" smtClean="0"/>
              <a:t>Networking Fundamentals (cont.)</a:t>
            </a:r>
            <a:endParaRPr lang="en-US" sz="4000" dirty="0"/>
          </a:p>
        </p:txBody>
      </p:sp>
      <p:sp>
        <p:nvSpPr>
          <p:cNvPr id="3" name="Content Placeholder 2"/>
          <p:cNvSpPr>
            <a:spLocks noGrp="1"/>
          </p:cNvSpPr>
          <p:nvPr>
            <p:ph idx="1"/>
          </p:nvPr>
        </p:nvSpPr>
        <p:spPr/>
        <p:txBody>
          <a:bodyPr>
            <a:normAutofit/>
          </a:bodyPr>
          <a:lstStyle/>
          <a:p>
            <a:r>
              <a:rPr lang="en-US" dirty="0" smtClean="0"/>
              <a:t>Data transfer rate (bandwidth)</a:t>
            </a:r>
          </a:p>
          <a:p>
            <a:r>
              <a:rPr lang="en-US" dirty="0" smtClean="0">
                <a:effectLst/>
              </a:rPr>
              <a:t>Throughput</a:t>
            </a:r>
          </a:p>
          <a:p>
            <a:r>
              <a:rPr lang="en-US" dirty="0" smtClean="0"/>
              <a:t>Measured in megabits per second (Mbps)</a:t>
            </a:r>
            <a:endParaRPr lang="en-US" dirty="0" smtClean="0">
              <a:effectLst/>
            </a:endParaRPr>
          </a:p>
          <a:p>
            <a:endParaRPr lang="en-US" dirty="0" smtClean="0"/>
          </a:p>
          <a:p>
            <a:pPr lvl="1">
              <a:buNone/>
            </a:pPr>
            <a:endParaRPr lang="en-US" dirty="0" smtClean="0"/>
          </a:p>
          <a:p>
            <a:pPr lvl="2"/>
            <a:endParaRPr lang="en-US" dirty="0" smtClean="0"/>
          </a:p>
          <a:p>
            <a:pPr lvl="1"/>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7</a:t>
            </a:fld>
            <a:endParaRPr lang="en-US" dirty="0"/>
          </a:p>
        </p:txBody>
      </p:sp>
      <p:sp>
        <p:nvSpPr>
          <p:cNvPr id="7" name="Footer Placeholder 6"/>
          <p:cNvSpPr>
            <a:spLocks noGrp="1"/>
          </p:cNvSpPr>
          <p:nvPr>
            <p:ph type="ftr" sz="quarter" idx="11"/>
          </p:nvPr>
        </p:nvSpPr>
        <p:spPr/>
        <p:txBody>
          <a:bodyPr/>
          <a:lstStyle/>
          <a:p>
            <a:r>
              <a:rPr lang="en-US" smtClean="0"/>
              <a:t>Copyright © 2015 Pearson Education, Inc.</a:t>
            </a:r>
            <a:endParaRPr lang="en-US" dirty="0"/>
          </a:p>
        </p:txBody>
      </p:sp>
    </p:spTree>
    <p:extLst>
      <p:ext uri="{BB962C8B-B14F-4D97-AF65-F5344CB8AC3E}">
        <p14:creationId xmlns:p14="http://schemas.microsoft.com/office/powerpoint/2010/main" val="314579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a:defRPr/>
            </a:pPr>
            <a:r>
              <a:rPr lang="en-US" dirty="0"/>
              <a:t>Chapter 7 Summary Questions</a:t>
            </a:r>
          </a:p>
        </p:txBody>
      </p:sp>
      <p:sp>
        <p:nvSpPr>
          <p:cNvPr id="171011" name="Rectangle 3"/>
          <p:cNvSpPr>
            <a:spLocks noGrp="1" noChangeArrowheads="1"/>
          </p:cNvSpPr>
          <p:nvPr>
            <p:ph idx="1"/>
          </p:nvPr>
        </p:nvSpPr>
        <p:spPr/>
        <p:txBody>
          <a:bodyPr/>
          <a:lstStyle/>
          <a:p>
            <a:pPr marL="514350" indent="-514350">
              <a:buFont typeface="+mj-lt"/>
              <a:buAutoNum type="arabicPeriod" startAt="9"/>
            </a:pPr>
            <a:r>
              <a:rPr lang="en-US" dirty="0" smtClean="0"/>
              <a:t>What problems might I encounter when setting up a wireless network?</a:t>
            </a:r>
            <a:endParaRPr lang="en-US" dirty="0"/>
          </a:p>
        </p:txBody>
      </p:sp>
      <p:sp>
        <p:nvSpPr>
          <p:cNvPr id="2" name="Slide Number Placeholder 1"/>
          <p:cNvSpPr>
            <a:spLocks noGrp="1"/>
          </p:cNvSpPr>
          <p:nvPr>
            <p:ph type="sldNum" sz="quarter" idx="12"/>
          </p:nvPr>
        </p:nvSpPr>
        <p:spPr/>
        <p:txBody>
          <a:bodyPr/>
          <a:lstStyle/>
          <a:p>
            <a:fld id="{3C5A0288-DE65-4327-81AA-3D0ED474C7D0}" type="slidenum">
              <a:rPr lang="en-US" smtClean="0"/>
              <a:pPr/>
              <a:t>79</a:t>
            </a:fld>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wipe(left)">
                                      <p:cBhvr>
                                        <p:cTn id="7" dur="1000"/>
                                        <p:tgtEl>
                                          <p:spTgt spid="1710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7 Summary Questions</a:t>
            </a:r>
          </a:p>
        </p:txBody>
      </p:sp>
      <p:sp>
        <p:nvSpPr>
          <p:cNvPr id="3" name="Content Placeholder 2"/>
          <p:cNvSpPr>
            <a:spLocks noGrp="1"/>
          </p:cNvSpPr>
          <p:nvPr>
            <p:ph idx="1"/>
          </p:nvPr>
        </p:nvSpPr>
        <p:spPr/>
        <p:txBody>
          <a:bodyPr/>
          <a:lstStyle/>
          <a:p>
            <a:pPr marL="695325" indent="-695325">
              <a:buFont typeface="+mj-lt"/>
              <a:buAutoNum type="arabicPeriod" startAt="10"/>
            </a:pPr>
            <a:r>
              <a:rPr lang="en-US" dirty="0" smtClean="0"/>
              <a:t>Why are wireless networks more vulnerable to security risks than wired networks, and what special precautions are required to ensure my wireless network is secure?</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80</a:t>
            </a:fld>
            <a:endParaRPr lang="en-US" dirty="0"/>
          </a:p>
        </p:txBody>
      </p:sp>
    </p:spTree>
    <p:extLst>
      <p:ext uri="{BB962C8B-B14F-4D97-AF65-F5344CB8AC3E}">
        <p14:creationId xmlns:p14="http://schemas.microsoft.com/office/powerpoint/2010/main" val="388026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ctr" fontAlgn="base">
              <a:spcBef>
                <a:spcPct val="0"/>
              </a:spcBef>
              <a:spcAft>
                <a:spcPct val="0"/>
              </a:spcAft>
              <a:defRPr/>
            </a:pPr>
            <a:endParaRPr lang="en-US" sz="1400" dirty="0">
              <a:solidFill>
                <a:srgbClr val="000000"/>
              </a:solidFill>
              <a:effectLst>
                <a:outerShdw blurRad="38100" dist="38100" dir="2700000" algn="tl">
                  <a:srgbClr val="FFFFFF"/>
                </a:outerShdw>
              </a:effectLst>
              <a:latin typeface="Arial" charset="0"/>
            </a:endParaRPr>
          </a:p>
        </p:txBody>
      </p:sp>
      <p:sp>
        <p:nvSpPr>
          <p:cNvPr id="145410" name="Rectangle 4"/>
          <p:cNvSpPr>
            <a:spLocks noChangeArrowheads="1"/>
          </p:cNvSpPr>
          <p:nvPr/>
        </p:nvSpPr>
        <p:spPr bwMode="auto">
          <a:xfrm>
            <a:off x="-3725863" y="2297113"/>
            <a:ext cx="9144001" cy="0"/>
          </a:xfrm>
          <a:prstGeom prst="rect">
            <a:avLst/>
          </a:prstGeom>
          <a:noFill/>
          <a:ln w="25400">
            <a:noFill/>
            <a:miter lim="800000"/>
            <a:headEnd/>
            <a:tailEnd/>
          </a:ln>
        </p:spPr>
        <p:txBody>
          <a:bodyPr wrap="none" anchor="ctr">
            <a:spAutoFit/>
          </a:bodyPr>
          <a:lstStyle/>
          <a:p>
            <a:pPr algn="ctr" fontAlgn="base">
              <a:spcBef>
                <a:spcPct val="0"/>
              </a:spcBef>
              <a:spcAft>
                <a:spcPct val="0"/>
              </a:spcAft>
            </a:pPr>
            <a:endParaRPr lang="en-US" sz="4400" dirty="0">
              <a:solidFill>
                <a:srgbClr val="E5FFFF"/>
              </a:solidFill>
              <a:latin typeface="Arial" charset="0"/>
            </a:endParaRPr>
          </a:p>
        </p:txBody>
      </p:sp>
      <p:pic>
        <p:nvPicPr>
          <p:cNvPr id="145411" name="Picture 5" descr="cid:3287383400_2177562"/>
          <p:cNvPicPr>
            <a:picLocks noChangeAspect="1" noChangeArrowheads="1"/>
          </p:cNvPicPr>
          <p:nvPr/>
        </p:nvPicPr>
        <p:blipFill>
          <a:blip r:embed="rId3" r:link="rId4" cstate="print"/>
          <a:srcRect/>
          <a:stretch>
            <a:fillRect/>
          </a:stretch>
        </p:blipFill>
        <p:spPr bwMode="auto">
          <a:xfrm>
            <a:off x="457201" y="971550"/>
            <a:ext cx="8229600" cy="2747963"/>
          </a:xfrm>
          <a:prstGeom prst="rect">
            <a:avLst/>
          </a:prstGeom>
          <a:solidFill>
            <a:schemeClr val="hlink"/>
          </a:solidFill>
          <a:ln w="9525">
            <a:solidFill>
              <a:schemeClr val="bg1"/>
            </a:solidFill>
            <a:miter lim="800000"/>
            <a:headEnd/>
            <a:tailEnd/>
          </a:ln>
        </p:spPr>
      </p:pic>
      <p:sp>
        <p:nvSpPr>
          <p:cNvPr id="145412" name="Rectangle 6"/>
          <p:cNvSpPr>
            <a:spLocks noChangeArrowheads="1"/>
          </p:cNvSpPr>
          <p:nvPr/>
        </p:nvSpPr>
        <p:spPr bwMode="auto">
          <a:xfrm>
            <a:off x="708025" y="3894138"/>
            <a:ext cx="7589838" cy="1069975"/>
          </a:xfrm>
          <a:prstGeom prst="rect">
            <a:avLst/>
          </a:prstGeom>
          <a:noFill/>
          <a:ln w="25400">
            <a:noFill/>
            <a:miter lim="800000"/>
            <a:headEnd/>
            <a:tailEnd/>
          </a:ln>
        </p:spPr>
        <p:txBody>
          <a:bodyPr anchor="ctr">
            <a:spAutoFit/>
          </a:bodyPr>
          <a:lstStyle/>
          <a:p>
            <a:pPr algn="ctr" fontAlgn="base">
              <a:spcBef>
                <a:spcPct val="0"/>
              </a:spcBef>
              <a:spcAft>
                <a:spcPct val="0"/>
              </a:spcAft>
            </a:pPr>
            <a:r>
              <a:rPr lang="en-US" sz="1600" dirty="0">
                <a:solidFill>
                  <a:srgbClr val="000000"/>
                </a:solidFill>
                <a:latin typeface="Arial" charset="0"/>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7" name="Rectangle 5"/>
          <p:cNvSpPr txBox="1">
            <a:spLocks noGrp="1" noChangeArrowheads="1"/>
          </p:cNvSpPr>
          <p:nvPr/>
        </p:nvSpPr>
        <p:spPr bwMode="auto">
          <a:xfrm>
            <a:off x="738188" y="5327650"/>
            <a:ext cx="7845425" cy="636588"/>
          </a:xfrm>
          <a:prstGeom prst="rect">
            <a:avLst/>
          </a:prstGeom>
          <a:noFill/>
          <a:ln>
            <a:miter lim="800000"/>
            <a:headEnd/>
            <a:tailEnd/>
          </a:ln>
        </p:spPr>
        <p:txBody>
          <a:bodyPr anchor="t"/>
          <a:lstStyle/>
          <a:p>
            <a:pPr algn="ctr">
              <a:defRPr/>
            </a:pPr>
            <a:r>
              <a:rPr lang="en-US" sz="1800" dirty="0">
                <a:solidFill>
                  <a:srgbClr val="000000"/>
                </a:solidFill>
                <a:effectLst>
                  <a:outerShdw blurRad="38100" dist="38100" dir="2700000" algn="tl">
                    <a:srgbClr val="FFFFFF"/>
                  </a:outerShdw>
                </a:effectLst>
                <a:latin typeface="Tahoma"/>
                <a:cs typeface="Arial"/>
              </a:rPr>
              <a:t>Copyright © </a:t>
            </a:r>
            <a:r>
              <a:rPr lang="en-US" sz="1800" dirty="0" smtClean="0">
                <a:solidFill>
                  <a:srgbClr val="000000"/>
                </a:solidFill>
                <a:effectLst>
                  <a:outerShdw blurRad="38100" dist="38100" dir="2700000" algn="tl">
                    <a:srgbClr val="FFFFFF"/>
                  </a:outerShdw>
                </a:effectLst>
                <a:latin typeface="Tahoma"/>
                <a:cs typeface="Arial"/>
              </a:rPr>
              <a:t>2015 Pearson </a:t>
            </a:r>
            <a:r>
              <a:rPr lang="en-US" sz="1800" dirty="0">
                <a:solidFill>
                  <a:srgbClr val="000000"/>
                </a:solidFill>
                <a:effectLst>
                  <a:outerShdw blurRad="38100" dist="38100" dir="2700000" algn="tl">
                    <a:srgbClr val="FFFFFF"/>
                  </a:outerShdw>
                </a:effectLst>
                <a:latin typeface="Tahoma"/>
                <a:cs typeface="Arial"/>
              </a:rPr>
              <a:t>Education, Inc</a:t>
            </a:r>
            <a:r>
              <a:rPr lang="en-US" sz="1800" dirty="0" smtClean="0">
                <a:solidFill>
                  <a:srgbClr val="000000"/>
                </a:solidFill>
                <a:effectLst>
                  <a:outerShdw blurRad="38100" dist="38100" dir="2700000" algn="tl">
                    <a:srgbClr val="FFFFFF"/>
                  </a:outerShdw>
                </a:effectLst>
                <a:latin typeface="Tahoma"/>
                <a:cs typeface="Arial"/>
              </a:rPr>
              <a:t>.</a:t>
            </a:r>
            <a:endParaRPr lang="en-US" sz="1800" dirty="0">
              <a:solidFill>
                <a:srgbClr val="000000"/>
              </a:solidFill>
              <a:effectLst>
                <a:outerShdw blurRad="38100" dist="38100" dir="2700000" algn="tl">
                  <a:srgbClr val="FFFFFF"/>
                </a:outerShdw>
              </a:effectLst>
              <a:latin typeface="Tahoma"/>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Network Architectures</a:t>
            </a:r>
          </a:p>
        </p:txBody>
      </p:sp>
      <p:sp>
        <p:nvSpPr>
          <p:cNvPr id="3" name="Content Placeholder 2"/>
          <p:cNvSpPr>
            <a:spLocks noGrp="1"/>
          </p:cNvSpPr>
          <p:nvPr>
            <p:ph idx="1"/>
          </p:nvPr>
        </p:nvSpPr>
        <p:spPr>
          <a:xfrm>
            <a:off x="457200" y="1600200"/>
            <a:ext cx="8229600" cy="4876800"/>
          </a:xfrm>
        </p:spPr>
        <p:txBody>
          <a:bodyPr>
            <a:normAutofit/>
          </a:bodyPr>
          <a:lstStyle/>
          <a:p>
            <a:r>
              <a:rPr lang="en-US" dirty="0" smtClean="0"/>
              <a:t>Classified by:</a:t>
            </a:r>
          </a:p>
          <a:p>
            <a:pPr lvl="1"/>
            <a:r>
              <a:rPr lang="en-US" dirty="0" smtClean="0"/>
              <a:t>Distance between nodes</a:t>
            </a:r>
          </a:p>
          <a:p>
            <a:pPr lvl="1"/>
            <a:r>
              <a:rPr lang="en-US" dirty="0" smtClean="0"/>
              <a:t>How they are managed</a:t>
            </a:r>
          </a:p>
          <a:p>
            <a:pPr lvl="1"/>
            <a:r>
              <a:rPr lang="en-US" dirty="0" smtClean="0"/>
              <a:t>Rules used to exchange data between nodes</a:t>
            </a:r>
          </a:p>
          <a:p>
            <a:pPr lvl="1"/>
            <a:r>
              <a:rPr lang="en-US" dirty="0" smtClean="0"/>
              <a:t>Communications medium used</a:t>
            </a:r>
            <a:endParaRPr lang="en-US" dirty="0"/>
          </a:p>
        </p:txBody>
      </p:sp>
      <p:sp>
        <p:nvSpPr>
          <p:cNvPr id="4" name="Footer Placeholder 3"/>
          <p:cNvSpPr>
            <a:spLocks noGrp="1"/>
          </p:cNvSpPr>
          <p:nvPr>
            <p:ph type="ftr" sz="quarter" idx="11"/>
          </p:nvPr>
        </p:nvSpPr>
        <p:spPr/>
        <p:txBody>
          <a:bodyPr/>
          <a:lstStyle/>
          <a:p>
            <a:r>
              <a:rPr lang="en-US" smtClean="0"/>
              <a:t>Copyright © 2015 Pearson Education, Inc.</a:t>
            </a:r>
            <a:endParaRPr lang="en-US" dirty="0"/>
          </a:p>
        </p:txBody>
      </p:sp>
      <p:sp>
        <p:nvSpPr>
          <p:cNvPr id="5" name="Slide Number Placeholder 4"/>
          <p:cNvSpPr>
            <a:spLocks noGrp="1"/>
          </p:cNvSpPr>
          <p:nvPr>
            <p:ph type="sldNum" sz="quarter" idx="12"/>
          </p:nvPr>
        </p:nvSpPr>
        <p:spPr/>
        <p:txBody>
          <a:bodyPr/>
          <a:lstStyle/>
          <a:p>
            <a:fld id="{3C5A0288-DE65-4327-81AA-3D0ED474C7D0}" type="slidenum">
              <a:rPr lang="en-US" smtClean="0"/>
              <a:pPr/>
              <a:t>8</a:t>
            </a:fld>
            <a:endParaRPr lang="en-US" dirty="0"/>
          </a:p>
        </p:txBody>
      </p:sp>
    </p:spTree>
    <p:extLst>
      <p:ext uri="{BB962C8B-B14F-4D97-AF65-F5344CB8AC3E}">
        <p14:creationId xmlns:p14="http://schemas.microsoft.com/office/powerpoint/2010/main" val="308324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990000"/>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cs typeface="Arial" charset="0"/>
          </a:defRPr>
        </a:defPPr>
      </a:lstStyle>
    </a:spDef>
    <a:lnDef>
      <a:spPr bwMode="auto">
        <a:xfrm>
          <a:off x="0" y="0"/>
          <a:ext cx="1" cy="1"/>
        </a:xfrm>
        <a:custGeom>
          <a:avLst/>
          <a:gdLst/>
          <a:ahLst/>
          <a:cxnLst/>
          <a:rect l="0" t="0" r="0" b="0"/>
          <a:pathLst/>
        </a:custGeom>
        <a:noFill/>
        <a:ln w="25400" cap="flat" cmpd="sng" algn="ctr">
          <a:solidFill>
            <a:srgbClr val="990000"/>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cs typeface="Arial" charset="0"/>
          </a:defRPr>
        </a:defPPr>
      </a:lstStyle>
    </a:lnDef>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2632</TotalTime>
  <Words>8288</Words>
  <Application>Microsoft Office PowerPoint</Application>
  <PresentationFormat>On-screen Show (4:3)</PresentationFormat>
  <Paragraphs>765</Paragraphs>
  <Slides>82</Slides>
  <Notes>82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82</vt:i4>
      </vt:variant>
    </vt:vector>
  </HeadingPairs>
  <TitlesOfParts>
    <vt:vector size="89" baseType="lpstr">
      <vt:lpstr>Arial</vt:lpstr>
      <vt:lpstr>Calibri</vt:lpstr>
      <vt:lpstr>Tahoma</vt:lpstr>
      <vt:lpstr>Times New Roman</vt:lpstr>
      <vt:lpstr>Wingdings</vt:lpstr>
      <vt:lpstr>Office Theme</vt:lpstr>
      <vt:lpstr>Textured</vt:lpstr>
      <vt:lpstr>PowerPoint Presentation</vt:lpstr>
      <vt:lpstr>Technology in Action</vt:lpstr>
      <vt:lpstr>Chapter Topics </vt:lpstr>
      <vt:lpstr>Networking Fundamentals</vt:lpstr>
      <vt:lpstr>Networking Fundamentals (cont.)</vt:lpstr>
      <vt:lpstr>Networking Fundamentals (cont.)</vt:lpstr>
      <vt:lpstr>Networking Fundamentals (cont.)</vt:lpstr>
      <vt:lpstr>Networking Fundamentals (cont.)</vt:lpstr>
      <vt:lpstr>Network Architectures</vt:lpstr>
      <vt:lpstr>Network Architectures: Defined by Distance</vt:lpstr>
      <vt:lpstr>Network Architectures: Defined by Distance</vt:lpstr>
      <vt:lpstr>Network Architectures: Defined by Distance (cont.)</vt:lpstr>
      <vt:lpstr>Network Architectures: Defined by Level of Administration</vt:lpstr>
      <vt:lpstr>Network Architectures: Defined by Level of Administration</vt:lpstr>
      <vt:lpstr>Network Architectures: Ethernet Protocols</vt:lpstr>
      <vt:lpstr>Network Architectures: Ethernet Protocols (cont.)</vt:lpstr>
      <vt:lpstr>Network Architectures: Ethernet Protocols (cont.)</vt:lpstr>
      <vt:lpstr>Network Components</vt:lpstr>
      <vt:lpstr>Network Components (cont.)</vt:lpstr>
      <vt:lpstr>Network Components: Transmission Media</vt:lpstr>
      <vt:lpstr>Network Components: Transmission Media (cont.)</vt:lpstr>
      <vt:lpstr>Network Components: Transmission Media (cont.)</vt:lpstr>
      <vt:lpstr>Network Components: Transmission Media (cont.)</vt:lpstr>
      <vt:lpstr>Network Components: Transmission Media (cont.)</vt:lpstr>
      <vt:lpstr>Network Components: Basic Network Hardware</vt:lpstr>
      <vt:lpstr>Network Components: Basic Network Hardware (cont.)</vt:lpstr>
      <vt:lpstr>Network Components: Basic Network Hardware (cont.)</vt:lpstr>
      <vt:lpstr>Network Components: Basic Network Hardware (cont.)</vt:lpstr>
      <vt:lpstr>Network Components: Basic Network Hardware (cont.)</vt:lpstr>
      <vt:lpstr>Network Components: Network Software</vt:lpstr>
      <vt:lpstr>Network Components Network Software</vt:lpstr>
      <vt:lpstr>Connecting to the Internet</vt:lpstr>
      <vt:lpstr>Connecting to the Internet (cont.)</vt:lpstr>
      <vt:lpstr>Connecting to the Internet Wired Broadband Connections</vt:lpstr>
      <vt:lpstr>Connecting to the Internet” Wired Broadband Connections (cont.)</vt:lpstr>
      <vt:lpstr>Connecting to the Internet: Wired Broadband Connections (cont.) </vt:lpstr>
      <vt:lpstr>Connecting to the Internet: Wired Broadband Connections (cont.) </vt:lpstr>
      <vt:lpstr>Connecting to the Internet: Wireless Internet Access</vt:lpstr>
      <vt:lpstr>Connecting to the Internet: Wireless Internet Access (cont.)</vt:lpstr>
      <vt:lpstr>Connecting to the Internet: Wireless Internet Access (cont.)</vt:lpstr>
      <vt:lpstr>Connecting to the Internet: Wireless Internet Access (cont.)</vt:lpstr>
      <vt:lpstr>Connecting to the Internet: Wireless Internet Access (cont.)</vt:lpstr>
      <vt:lpstr>Connecting to the Internet: Dial-Up Connections</vt:lpstr>
      <vt:lpstr>Installing and Configuring Home Networks</vt:lpstr>
      <vt:lpstr>Installing and Configuring Home Networks: Planning Your Home Network</vt:lpstr>
      <vt:lpstr>Installing and Configuring Home Networks: Planning Your Home Network</vt:lpstr>
      <vt:lpstr>Installing and Configuring Home Networks: Planning Your Home Network (cont.)</vt:lpstr>
      <vt:lpstr>Installing and Configuring Home Networks: Connecting Devices to a Router</vt:lpstr>
      <vt:lpstr>Installing and Configuring Home Networks: Connecting Devices to a Router (cont.)</vt:lpstr>
      <vt:lpstr>Installing and Configuring Home Networks: Connecting Devices to a Router (cont.)</vt:lpstr>
      <vt:lpstr>Installing and Configuring Home Networks: Connecting Devices to a Router (cont.)</vt:lpstr>
      <vt:lpstr>Installing and Configuring Home Networks: Network-Attached Storage Devices</vt:lpstr>
      <vt:lpstr>Installing and Configuring Home Networks: Home Network Servers</vt:lpstr>
      <vt:lpstr>Installing and Configuring Home Networks: Home Network Servers (cont.)</vt:lpstr>
      <vt:lpstr>Installing and Configuring Home Networks: Digital Entertainment Devices on a Network</vt:lpstr>
      <vt:lpstr>Installing and Configuring Home Networks: Digital Entertainment Devices on a Network (cont.)</vt:lpstr>
      <vt:lpstr>Installing and Configuring Home Networks: Digital Entertainment Devices on a Network (cont.)</vt:lpstr>
      <vt:lpstr>Installing and Configuring Home Networks: Digital Entertainment Devices on a Network (cont.)</vt:lpstr>
      <vt:lpstr>Installing and Configuring Home Networks: Specialized Home-Networking Devices</vt:lpstr>
      <vt:lpstr>Installing and Configuring Home Networks: Specialized Home-Networking Devices</vt:lpstr>
      <vt:lpstr>Installing and Configuring Home Networks: Configuring Software for Your Home Network</vt:lpstr>
      <vt:lpstr>Installing and Configuring Home Networks: Configuring Software for Your Home Network (cont.)</vt:lpstr>
      <vt:lpstr>Installing and Configuring Home Networks: Configuring Software for Your Home Network (cont.)</vt:lpstr>
      <vt:lpstr>Installing and Configuring Home Networks: Configuring Software for Your Home Network (cont.)</vt:lpstr>
      <vt:lpstr>Installing and Configuring Home Networks: Troubleshooting Wireless Network Problems</vt:lpstr>
      <vt:lpstr>Installing and Configuring Home Networks: Troubleshooting Wireless Network Problems (cont.)</vt:lpstr>
      <vt:lpstr>Securing Wireless Networks</vt:lpstr>
      <vt:lpstr>Securing Wireless Networks (cont.)</vt:lpstr>
      <vt:lpstr>Securing Wireless Networks (cont.)</vt:lpstr>
      <vt:lpstr>Securing Wireless Networks (cont.)</vt:lpstr>
      <vt:lpstr>Securing Wireless Networks (cont.)</vt:lpstr>
      <vt:lpstr>Chapter 7 Summary Questions</vt:lpstr>
      <vt:lpstr>Chapter 7 Summary Questions</vt:lpstr>
      <vt:lpstr>Chapter 7 Summary Questions</vt:lpstr>
      <vt:lpstr>Chapter 7 Summary Questions</vt:lpstr>
      <vt:lpstr>Chapter 7 Summary Questions</vt:lpstr>
      <vt:lpstr>Chapter 7 Summary Questions</vt:lpstr>
      <vt:lpstr>Chapter 7 Summary Questions</vt:lpstr>
      <vt:lpstr>Chapter 7 Summary Questions</vt:lpstr>
      <vt:lpstr>Chapter 7 Summary Questions</vt:lpstr>
      <vt:lpstr>Chapter 7 Summary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Technology In Action</dc:creator>
  <cp:lastModifiedBy>Leslie Painter</cp:lastModifiedBy>
  <cp:revision>95</cp:revision>
  <dcterms:created xsi:type="dcterms:W3CDTF">2011-08-19T00:37:13Z</dcterms:created>
  <dcterms:modified xsi:type="dcterms:W3CDTF">2015-06-30T23:17:11Z</dcterms:modified>
</cp:coreProperties>
</file>